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notesSlides/notesSlide25.xml" ContentType="application/vnd.openxmlformats-officedocument.presentationml.notesSlide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tags/tag25.xml" ContentType="application/vnd.openxmlformats-officedocument.presentationml.tags+xml"/>
  <Override PartName="/ppt/notesSlides/notesSlide30.xml" ContentType="application/vnd.openxmlformats-officedocument.presentationml.notesSlide+xml"/>
  <Override PartName="/ppt/tags/tag26.xml" ContentType="application/vnd.openxmlformats-officedocument.presentationml.tags+xml"/>
  <Override PartName="/ppt/notesSlides/notesSlide31.xml" ContentType="application/vnd.openxmlformats-officedocument.presentationml.notesSlide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tags/tag29.xml" ContentType="application/vnd.openxmlformats-officedocument.presentationml.tags+xml"/>
  <Override PartName="/ppt/notesSlides/notesSlide34.xml" ContentType="application/vnd.openxmlformats-officedocument.presentationml.notesSlide+xml"/>
  <Override PartName="/ppt/tags/tag30.xml" ContentType="application/vnd.openxmlformats-officedocument.presentationml.tags+xml"/>
  <Override PartName="/ppt/notesSlides/notesSlide35.xml" ContentType="application/vnd.openxmlformats-officedocument.presentationml.notesSlide+xml"/>
  <Override PartName="/ppt/tags/tag31.xml" ContentType="application/vnd.openxmlformats-officedocument.presentationml.tags+xml"/>
  <Override PartName="/ppt/notesSlides/notesSlide36.xml" ContentType="application/vnd.openxmlformats-officedocument.presentationml.notesSlide+xml"/>
  <Override PartName="/ppt/tags/tag32.xml" ContentType="application/vnd.openxmlformats-officedocument.presentationml.tags+xml"/>
  <Override PartName="/ppt/notesSlides/notesSlide37.xml" ContentType="application/vnd.openxmlformats-officedocument.presentationml.notesSlide+xml"/>
  <Override PartName="/ppt/tags/tag33.xml" ContentType="application/vnd.openxmlformats-officedocument.presentationml.tags+xml"/>
  <Override PartName="/ppt/notesSlides/notesSlide38.xml" ContentType="application/vnd.openxmlformats-officedocument.presentationml.notesSlide+xml"/>
  <Override PartName="/ppt/tags/tag34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35.xml" ContentType="application/vnd.openxmlformats-officedocument.presentationml.tags+xml"/>
  <Override PartName="/ppt/notesSlides/notesSlide41.xml" ContentType="application/vnd.openxmlformats-officedocument.presentationml.notesSlide+xml"/>
  <Override PartName="/ppt/tags/tag36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301" r:id="rId2"/>
    <p:sldId id="257" r:id="rId3"/>
    <p:sldId id="295" r:id="rId4"/>
    <p:sldId id="290" r:id="rId5"/>
    <p:sldId id="302" r:id="rId6"/>
    <p:sldId id="303" r:id="rId7"/>
    <p:sldId id="293" r:id="rId8"/>
    <p:sldId id="305" r:id="rId9"/>
    <p:sldId id="309" r:id="rId10"/>
    <p:sldId id="310" r:id="rId11"/>
    <p:sldId id="311" r:id="rId12"/>
    <p:sldId id="312" r:id="rId13"/>
    <p:sldId id="336" r:id="rId14"/>
    <p:sldId id="314" r:id="rId15"/>
    <p:sldId id="298" r:id="rId16"/>
    <p:sldId id="316" r:id="rId17"/>
    <p:sldId id="267" r:id="rId18"/>
    <p:sldId id="337" r:id="rId19"/>
    <p:sldId id="274" r:id="rId20"/>
    <p:sldId id="317" r:id="rId21"/>
    <p:sldId id="338" r:id="rId22"/>
    <p:sldId id="333" r:id="rId23"/>
    <p:sldId id="332" r:id="rId24"/>
    <p:sldId id="339" r:id="rId25"/>
    <p:sldId id="319" r:id="rId26"/>
    <p:sldId id="340" r:id="rId27"/>
    <p:sldId id="330" r:id="rId28"/>
    <p:sldId id="318" r:id="rId29"/>
    <p:sldId id="320" r:id="rId30"/>
    <p:sldId id="331" r:id="rId31"/>
    <p:sldId id="321" r:id="rId32"/>
    <p:sldId id="322" r:id="rId33"/>
    <p:sldId id="323" r:id="rId34"/>
    <p:sldId id="325" r:id="rId35"/>
    <p:sldId id="334" r:id="rId36"/>
    <p:sldId id="326" r:id="rId37"/>
    <p:sldId id="327" r:id="rId38"/>
    <p:sldId id="328" r:id="rId39"/>
    <p:sldId id="275" r:id="rId40"/>
    <p:sldId id="299" r:id="rId41"/>
    <p:sldId id="329" r:id="rId42"/>
    <p:sldId id="335" r:id="rId43"/>
    <p:sldId id="289" r:id="rId44"/>
    <p:sldId id="288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Watford DB"/>
      <p:regular r:id="rId51"/>
    </p:embeddedFont>
    <p:embeddedFont>
      <p:font typeface="方正兰亭细黑_GBK" panose="02010600030101010101" charset="-122"/>
      <p:regular r:id="rId52"/>
    </p:embeddedFont>
    <p:embeddedFont>
      <p:font typeface="等线 Light" panose="02010600030101010101" pitchFamily="2" charset="-122"/>
      <p:regular r:id="rId53"/>
    </p:embeddedFont>
    <p:embeddedFont>
      <p:font typeface="微软雅黑" panose="020B0503020204020204" pitchFamily="34" charset="-122"/>
      <p:regular r:id="rId54"/>
      <p:bold r:id="rId55"/>
    </p:embeddedFont>
  </p:embeddedFontLst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雪冰" initials="张雪冰" lastIdx="1" clrIdx="0">
    <p:extLst>
      <p:ext uri="{19B8F6BF-5375-455C-9EA6-DF929625EA0E}">
        <p15:presenceInfo xmlns:p15="http://schemas.microsoft.com/office/powerpoint/2012/main" userId="张雪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9589"/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0" autoAdjust="0"/>
    <p:restoredTop sz="94660"/>
  </p:normalViewPr>
  <p:slideViewPr>
    <p:cSldViewPr snapToGrid="0">
      <p:cViewPr varScale="1">
        <p:scale>
          <a:sx n="84" d="100"/>
          <a:sy n="84" d="100"/>
        </p:scale>
        <p:origin x="86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079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435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776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210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083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669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591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251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973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037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16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735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96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370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227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475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5378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541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344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593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373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526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5333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559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753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337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558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2739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913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8180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653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9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2019/6/3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553840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48113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2361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3557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8299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88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565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060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013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525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158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316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4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4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7" r:id="rId17"/>
    <p:sldLayoutId id="2147483668" r:id="rId18"/>
    <p:sldLayoutId id="2147483669" r:id="rId19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4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4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4" Type="http://schemas.openxmlformats.org/officeDocument/2006/relationships/image" Target="../media/image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4" Type="http://schemas.openxmlformats.org/officeDocument/2006/relationships/image" Target="../media/image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4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4" Type="http://schemas.openxmlformats.org/officeDocument/2006/relationships/image" Target="../media/image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4" Type="http://schemas.openxmlformats.org/officeDocument/2006/relationships/image" Target="../media/image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4" Type="http://schemas.openxmlformats.org/officeDocument/2006/relationships/image" Target="../media/image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4" Type="http://schemas.openxmlformats.org/officeDocument/2006/relationships/image" Target="../media/image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4" Type="http://schemas.openxmlformats.org/officeDocument/2006/relationships/image" Target="../media/image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5" Type="http://schemas.openxmlformats.org/officeDocument/2006/relationships/image" Target="../media/image44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571751"/>
            <a:ext cx="9144000" cy="1828235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012" y="285261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364" y="15363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015413" y="5314104"/>
            <a:ext cx="1128587" cy="38088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r>
              <a:rPr lang="zh-CN" altLang="en-US" dirty="0" smtClean="0"/>
              <a:t>延时文字</a:t>
            </a:r>
            <a:endParaRPr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2349113" y="3309841"/>
            <a:ext cx="4391725" cy="4319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611463" y="3272701"/>
            <a:ext cx="2027169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zh-CN" altLang="en-US" sz="240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中国海洋大学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530" y="2611207"/>
            <a:ext cx="6201036" cy="646303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棉花图像自动分级系统答辩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50381" y="3751322"/>
            <a:ext cx="3871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信息科学与工程学院      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级保密管理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3931" y="4059099"/>
            <a:ext cx="3017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答辩人：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张雪冰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导师：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董军宇</a:t>
            </a:r>
          </a:p>
        </p:txBody>
      </p:sp>
      <p:pic>
        <p:nvPicPr>
          <p:cNvPr id="37" name="图片 36" descr="OUC_Logo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834" y="462934"/>
            <a:ext cx="1901422" cy="1611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32154" y="179525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卷积池化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40824" y="1911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化操作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0" y="894738"/>
            <a:ext cx="3869136" cy="3434665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840" y="894738"/>
            <a:ext cx="3887903" cy="34346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725366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857990" y="194114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899129" y="19180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标准卷积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65" y="962030"/>
            <a:ext cx="6798949" cy="277430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502359" y="4072051"/>
            <a:ext cx="25539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kern="0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D*N*A</a:t>
            </a:r>
            <a:r>
              <a:rPr lang="en-US" altLang="zh-CN" sz="3600" kern="0" baseline="-25000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F</a:t>
            </a:r>
            <a:r>
              <a:rPr lang="en-US" altLang="zh-CN" sz="3600" kern="0" dirty="0">
                <a:latin typeface="Times New Roman" panose="02020603050405020304" pitchFamily="18" charset="0"/>
                <a:cs typeface="宋体" panose="02010600030101010101" pitchFamily="2" charset="-122"/>
              </a:rPr>
              <a:t>*</a:t>
            </a:r>
            <a:r>
              <a:rPr lang="en-US" altLang="zh-CN" sz="3600" kern="0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A</a:t>
            </a:r>
            <a:r>
              <a:rPr lang="en-US" altLang="zh-CN" sz="3600" kern="0" baseline="-25000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F</a:t>
            </a:r>
            <a:endParaRPr lang="zh-CN" alt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211346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61019" y="205195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868914" y="31691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908276" y="202231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深度可分离卷积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3" y="723289"/>
            <a:ext cx="5337810" cy="1848461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3" y="2571750"/>
            <a:ext cx="5337810" cy="159876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896487" y="698749"/>
            <a:ext cx="313761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标准卷积中将输入的第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通道对应的第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通道，并将通道计算结果相加，得到输出结果的第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通道；而深度卷积中将输入的第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通道作用第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卷积核，产生输出特征的第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16086" y="4336897"/>
            <a:ext cx="40495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kern="0" dirty="0">
                <a:latin typeface="Times New Roman" panose="02020603050405020304" pitchFamily="18" charset="0"/>
                <a:cs typeface="宋体" panose="02010600030101010101" pitchFamily="2" charset="-122"/>
              </a:rPr>
              <a:t>1*D*A</a:t>
            </a:r>
            <a:r>
              <a:rPr lang="en-US" altLang="zh-CN" sz="3200" kern="0" baseline="-25000" dirty="0">
                <a:latin typeface="Times New Roman" panose="02020603050405020304" pitchFamily="18" charset="0"/>
                <a:cs typeface="宋体" panose="02010600030101010101" pitchFamily="2" charset="-122"/>
              </a:rPr>
              <a:t>F</a:t>
            </a:r>
            <a:r>
              <a:rPr lang="en-US" altLang="zh-CN" sz="3200" kern="0" dirty="0">
                <a:latin typeface="Times New Roman" panose="02020603050405020304" pitchFamily="18" charset="0"/>
                <a:cs typeface="宋体" panose="02010600030101010101" pitchFamily="2" charset="-122"/>
              </a:rPr>
              <a:t>*A</a:t>
            </a:r>
            <a:r>
              <a:rPr lang="en-US" altLang="zh-CN" sz="3200" kern="0" baseline="-25000" dirty="0">
                <a:latin typeface="Times New Roman" panose="02020603050405020304" pitchFamily="18" charset="0"/>
                <a:cs typeface="宋体" panose="02010600030101010101" pitchFamily="2" charset="-122"/>
              </a:rPr>
              <a:t>F</a:t>
            </a:r>
            <a:r>
              <a:rPr lang="en-US" altLang="zh-CN" sz="3200" kern="0" dirty="0">
                <a:latin typeface="Times New Roman" panose="02020603050405020304" pitchFamily="18" charset="0"/>
                <a:cs typeface="宋体" panose="02010600030101010101" pitchFamily="2" charset="-122"/>
              </a:rPr>
              <a:t>+1*1*D*N</a:t>
            </a:r>
            <a:endParaRPr lang="zh-CN" alt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864452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868385" y="257631"/>
            <a:ext cx="1" cy="2469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952694" y="206330"/>
            <a:ext cx="1561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024" y="1823632"/>
            <a:ext cx="5611008" cy="9907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804220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8" y="369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868385" y="257631"/>
            <a:ext cx="1" cy="2469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952694" y="206330"/>
            <a:ext cx="1561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8" y="713584"/>
            <a:ext cx="3831112" cy="4431121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28" y="2137357"/>
            <a:ext cx="3048000" cy="1162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633036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7542" y="1418759"/>
            <a:ext cx="35798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实验数据结果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61912" y="2896649"/>
            <a:ext cx="110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第四部分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KSO_Shape"/>
            <p:cNvSpPr>
              <a:spLocks/>
            </p:cNvSpPr>
            <p:nvPr/>
          </p:nvSpPr>
          <p:spPr bwMode="auto">
            <a:xfrm>
              <a:off x="2573935" y="1804771"/>
              <a:ext cx="695127" cy="590855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423535" y="247341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实验数据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42648" y="291720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732" y="2490765"/>
            <a:ext cx="77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15732" y="2917206"/>
            <a:ext cx="120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129647" y="250091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129647" y="297344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423536" y="335580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15732" y="3355805"/>
            <a:ext cx="195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ACHIEVEMENTS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129647" y="340308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54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138233" y="289047"/>
            <a:ext cx="0" cy="249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03072" y="213715"/>
            <a:ext cx="1235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实验数据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81609" y="213715"/>
            <a:ext cx="1302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原始图像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7" y="834459"/>
            <a:ext cx="1859574" cy="18595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085" y="828092"/>
            <a:ext cx="1865941" cy="1865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21052"/>
            <a:ext cx="1872981" cy="187298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55" y="808144"/>
            <a:ext cx="1885889" cy="188588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3" y="2904377"/>
            <a:ext cx="1993086" cy="199308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005" y="2904377"/>
            <a:ext cx="1993086" cy="199308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220" y="2904378"/>
            <a:ext cx="1993086" cy="19930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309975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83591" y="20633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2273433" y="30208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35" name="图片 3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5"/>
          <a:stretch/>
        </p:blipFill>
        <p:spPr>
          <a:xfrm>
            <a:off x="177668" y="751338"/>
            <a:ext cx="2213248" cy="2103829"/>
          </a:xfrm>
          <a:prstGeom prst="rect">
            <a:avLst/>
          </a:prstGeom>
        </p:spPr>
      </p:pic>
      <p:pic>
        <p:nvPicPr>
          <p:cNvPr id="36" name="图片 3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7" y="3088963"/>
            <a:ext cx="1619949" cy="1806546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H="1">
            <a:off x="2639058" y="641789"/>
            <a:ext cx="35248" cy="45017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图片 38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26"/>
          <a:stretch/>
        </p:blipFill>
        <p:spPr>
          <a:xfrm>
            <a:off x="2929615" y="1176140"/>
            <a:ext cx="2519464" cy="3153747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5728996" y="624114"/>
            <a:ext cx="0" cy="4519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图片 41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53" b="36959"/>
          <a:stretch/>
        </p:blipFill>
        <p:spPr>
          <a:xfrm>
            <a:off x="6014287" y="710230"/>
            <a:ext cx="2818324" cy="2272160"/>
          </a:xfrm>
          <a:prstGeom prst="rect">
            <a:avLst/>
          </a:prstGeom>
        </p:spPr>
      </p:pic>
      <p:pic>
        <p:nvPicPr>
          <p:cNvPr id="43" name="图片 42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3" t="2528" r="-1"/>
          <a:stretch/>
        </p:blipFill>
        <p:spPr>
          <a:xfrm>
            <a:off x="6456784" y="3093091"/>
            <a:ext cx="1933330" cy="1847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03687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138233" y="289047"/>
            <a:ext cx="0" cy="249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03072" y="213715"/>
            <a:ext cx="1235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实验数据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81608" y="213715"/>
            <a:ext cx="227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数据处理核心函数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0" y="1038789"/>
            <a:ext cx="3791446" cy="3442852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32" y="1142740"/>
            <a:ext cx="4692287" cy="32349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0333038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实验过程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48992" y="210151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模型配置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162957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772690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82423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992157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532608" y="1813351"/>
            <a:ext cx="115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学习率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91288" y="1798634"/>
            <a:ext cx="166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atch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30246" y="18117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迭代轮数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90217" y="179077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p:sp>
        <p:nvSpPr>
          <p:cNvPr id="42" name="椭圆 41"/>
          <p:cNvSpPr/>
          <p:nvPr/>
        </p:nvSpPr>
        <p:spPr>
          <a:xfrm>
            <a:off x="4575050" y="3090427"/>
            <a:ext cx="500908" cy="500908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717380" y="331473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552263" y="33150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255929" y="3433436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6175518" y="331975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062244" y="3312252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6553278" y="3443659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3850333" y="3346863"/>
            <a:ext cx="250454" cy="25045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726981" y="3313456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4151556" y="332151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7359742" y="3370647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5900741" y="313095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2070359" y="3443943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506355" y="3167050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3206031" y="3258897"/>
            <a:ext cx="322151" cy="322151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5075958" y="331163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206867" y="331496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921657" y="3446199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2772349" y="3131696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690644" y="3368030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6193490" y="3174245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7730460" y="330567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53" name="TextBox 37"/>
          <p:cNvSpPr txBox="1"/>
          <p:nvPr/>
        </p:nvSpPr>
        <p:spPr>
          <a:xfrm>
            <a:off x="1548248" y="2324627"/>
            <a:ext cx="1645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0.005</a:t>
            </a:r>
          </a:p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0.00001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37"/>
          <p:cNvSpPr txBox="1"/>
          <p:nvPr/>
        </p:nvSpPr>
        <p:spPr>
          <a:xfrm>
            <a:off x="3407338" y="2422142"/>
            <a:ext cx="115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37"/>
          <p:cNvSpPr txBox="1"/>
          <p:nvPr/>
        </p:nvSpPr>
        <p:spPr>
          <a:xfrm>
            <a:off x="4821000" y="2430823"/>
            <a:ext cx="115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40000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37"/>
          <p:cNvSpPr txBox="1"/>
          <p:nvPr/>
        </p:nvSpPr>
        <p:spPr>
          <a:xfrm>
            <a:off x="6350405" y="2421124"/>
            <a:ext cx="1855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RMSProp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283235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直接连接符 9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主目录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046519" y="212736"/>
            <a:ext cx="1620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2026111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34"/>
          <p:cNvSpPr/>
          <p:nvPr/>
        </p:nvSpPr>
        <p:spPr>
          <a:xfrm>
            <a:off x="1741714" y="2220686"/>
            <a:ext cx="5660572" cy="1204692"/>
          </a:xfrm>
          <a:custGeom>
            <a:avLst/>
            <a:gdLst>
              <a:gd name="connsiteX0" fmla="*/ 0 w 5660572"/>
              <a:gd name="connsiteY0" fmla="*/ 14514 h 1204692"/>
              <a:gd name="connsiteX1" fmla="*/ 1407886 w 5660572"/>
              <a:gd name="connsiteY1" fmla="*/ 1204685 h 1204692"/>
              <a:gd name="connsiteX2" fmla="*/ 2815772 w 5660572"/>
              <a:gd name="connsiteY2" fmla="*/ 0 h 1204692"/>
              <a:gd name="connsiteX3" fmla="*/ 4267200 w 5660572"/>
              <a:gd name="connsiteY3" fmla="*/ 1204685 h 1204692"/>
              <a:gd name="connsiteX4" fmla="*/ 5660572 w 5660572"/>
              <a:gd name="connsiteY4" fmla="*/ 0 h 12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1204692">
                <a:moveTo>
                  <a:pt x="0" y="14514"/>
                </a:moveTo>
                <a:cubicBezTo>
                  <a:pt x="469295" y="610809"/>
                  <a:pt x="938591" y="1207104"/>
                  <a:pt x="1407886" y="1204685"/>
                </a:cubicBezTo>
                <a:cubicBezTo>
                  <a:pt x="1877181" y="1202266"/>
                  <a:pt x="2339220" y="0"/>
                  <a:pt x="2815772" y="0"/>
                </a:cubicBezTo>
                <a:cubicBezTo>
                  <a:pt x="3292324" y="0"/>
                  <a:pt x="3793067" y="1204685"/>
                  <a:pt x="4267200" y="1204685"/>
                </a:cubicBezTo>
                <a:cubicBezTo>
                  <a:pt x="4741333" y="1204685"/>
                  <a:pt x="5411410" y="152400"/>
                  <a:pt x="5660572" y="0"/>
                </a:cubicBezTo>
              </a:path>
            </a:pathLst>
          </a:cu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80871" y="1661152"/>
            <a:ext cx="1139038" cy="1139038"/>
            <a:chOff x="1180871" y="1661152"/>
            <a:chExt cx="1139038" cy="1139038"/>
          </a:xfrm>
        </p:grpSpPr>
        <p:grpSp>
          <p:nvGrpSpPr>
            <p:cNvPr id="110" name="组合 109"/>
            <p:cNvGrpSpPr/>
            <p:nvPr/>
          </p:nvGrpSpPr>
          <p:grpSpPr>
            <a:xfrm>
              <a:off x="118087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145928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591676" y="2836786"/>
            <a:ext cx="1139038" cy="1139038"/>
            <a:chOff x="2591676" y="2836786"/>
            <a:chExt cx="1139038" cy="1139038"/>
          </a:xfrm>
        </p:grpSpPr>
        <p:grpSp>
          <p:nvGrpSpPr>
            <p:cNvPr id="120" name="组合 119"/>
            <p:cNvGrpSpPr/>
            <p:nvPr/>
          </p:nvGrpSpPr>
          <p:grpSpPr>
            <a:xfrm>
              <a:off x="259167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2" name="同心圆 1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2870089" y="3052362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591251" y="2836786"/>
            <a:ext cx="1139038" cy="1139038"/>
            <a:chOff x="4002481" y="1661152"/>
            <a:chExt cx="1139038" cy="113903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400248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2" name="同心圆 1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428089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936232" y="1544825"/>
            <a:ext cx="1139038" cy="1139038"/>
            <a:chOff x="5413286" y="2836786"/>
            <a:chExt cx="1139038" cy="1139038"/>
          </a:xfrm>
        </p:grpSpPr>
        <p:grpSp>
          <p:nvGrpSpPr>
            <p:cNvPr id="115" name="组合 114"/>
            <p:cNvGrpSpPr/>
            <p:nvPr/>
          </p:nvGrpSpPr>
          <p:grpSpPr>
            <a:xfrm>
              <a:off x="541328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7" name="同心圆 1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5691699" y="3052362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798782" y="8804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课题背景及内容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555900" y="408438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理论基础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187483" y="406835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实验数据结果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994587" y="83590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03873" y="1165930"/>
            <a:ext cx="2450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BACKGROUND OF </a:t>
            </a:r>
          </a:p>
          <a:p>
            <a:pPr algn="ctr"/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SUBJECT AND CONTENT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162284" y="4417978"/>
            <a:ext cx="1773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RESULTS OF </a:t>
            </a:r>
          </a:p>
          <a:p>
            <a:pPr algn="ctr"/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EXPRIMENTAL DATA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889064" y="1171178"/>
            <a:ext cx="103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45" name="TextBox 22"/>
          <p:cNvSpPr txBox="1"/>
          <p:nvPr/>
        </p:nvSpPr>
        <p:spPr>
          <a:xfrm>
            <a:off x="2426188" y="4510310"/>
            <a:ext cx="1776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THEORETICAL BASIS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855958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实验过程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86133" y="187753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</a:p>
        </p:txBody>
      </p:sp>
      <p:pic>
        <p:nvPicPr>
          <p:cNvPr id="11" name="图片 10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3" t="43102" r="42267" b="13197"/>
          <a:stretch/>
        </p:blipFill>
        <p:spPr bwMode="auto">
          <a:xfrm>
            <a:off x="498631" y="1207367"/>
            <a:ext cx="3575003" cy="32078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1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810" y="1012190"/>
            <a:ext cx="4572000" cy="1559560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810" y="3061406"/>
            <a:ext cx="4572000" cy="15360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133481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587863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实验过程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86133" y="187753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389413" y="753966"/>
            <a:ext cx="6008913" cy="24468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_concact_features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(conv_output):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取出每一层卷积核的个数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num_or_size_splits = conv_output.get_shape().as_list()[-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进行切割，取得每一个卷积核上的特征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each_convs = tf.split(conv_output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num_or_size_splits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=num_or_size_splits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axis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组成一个正方形矩阵，按照其平方数进行组合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concact_size =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(math.sqrt(num_or_size_splits) /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all_concact =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None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range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(concact_size):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row_concact = each_convs[i * concact_size]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j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range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(concact_size -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row_concact = tf.concat([row_concact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each_convs[i * concact_size + j +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]]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 ==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all_concact = row_concact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else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all_concact = tf.concat([all_concact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row_concact]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all_concact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739066" y="3367833"/>
            <a:ext cx="5343399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_concact_logits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(conv_output):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取出每一层卷积核的个数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num_or_size_splits = conv_output.get_shape().as_list()[-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进行切割，取得每一个卷积核上的特征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each_convs = tf.split(conv_output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num_or_size_splits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=num_or_size_splits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axis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进行拼接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all_concact = each_convs[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range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(num_or_size_splits-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all_concact = tf.concat([all_concact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each_convs[i+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]]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all_concact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646746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6" y="193263"/>
            <a:ext cx="1364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实验过程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73432" y="208634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文件固化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73432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40" name="图片 3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1" t="-1791" r="54176" b="1791"/>
          <a:stretch/>
        </p:blipFill>
        <p:spPr>
          <a:xfrm>
            <a:off x="515257" y="832669"/>
            <a:ext cx="2503170" cy="6381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34214" y="1601534"/>
            <a:ext cx="38784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保存完整训练信息</a:t>
            </a:r>
            <a:endParaRPr lang="en-US" altLang="zh-CN" sz="2000" b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避免信息丢失重新训练</a:t>
            </a:r>
            <a:endParaRPr lang="en-US" altLang="zh-CN" sz="2000" b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便于对模型调试</a:t>
            </a:r>
            <a:endParaRPr lang="en-US" altLang="zh-CN" sz="2000" b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保存</a:t>
            </a:r>
            <a:r>
              <a:rPr lang="zh-CN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大量信息，不易进行</a:t>
            </a:r>
            <a:r>
              <a:rPr lang="zh-CN" altLang="zh-CN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移植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1856694" y="3028138"/>
            <a:ext cx="244570" cy="95083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9032" y="4082137"/>
            <a:ext cx="43888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CKPT</a:t>
            </a:r>
            <a:r>
              <a:rPr lang="zh-CN" altLang="en-US" sz="32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文件固化</a:t>
            </a:r>
            <a:r>
              <a:rPr lang="en-US" altLang="zh-CN" sz="3200" b="1" kern="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Pb</a:t>
            </a:r>
            <a:r>
              <a:rPr lang="zh-CN" altLang="en-US" sz="32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文件</a:t>
            </a:r>
            <a:endParaRPr lang="en-US" altLang="zh-CN" sz="3200" b="1" kern="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46" name="图片 4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833" y="806951"/>
            <a:ext cx="4392930" cy="1327785"/>
          </a:xfrm>
          <a:prstGeom prst="rect">
            <a:avLst/>
          </a:prstGeom>
        </p:spPr>
      </p:pic>
      <p:pic>
        <p:nvPicPr>
          <p:cNvPr id="47" name="图片 4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833" y="2484005"/>
            <a:ext cx="4392457" cy="1936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007886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4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实验过程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07128" y="20322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端像素处理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cxnSp>
        <p:nvCxnSpPr>
          <p:cNvPr id="89" name="直接连接符 88"/>
          <p:cNvCxnSpPr/>
          <p:nvPr/>
        </p:nvCxnSpPr>
        <p:spPr>
          <a:xfrm flipH="1" flipV="1">
            <a:off x="745181" y="1027579"/>
            <a:ext cx="6964726" cy="2925454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V="1">
            <a:off x="1152454" y="1053734"/>
            <a:ext cx="6648281" cy="2902612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244348" y="871128"/>
            <a:ext cx="1658557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2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08684" y="3398268"/>
            <a:ext cx="1698565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6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6639216" y="913021"/>
            <a:ext cx="1828588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9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6800498" y="3396860"/>
            <a:ext cx="1828246" cy="712624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2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1555735" y="332167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评估二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3117000" y="1295828"/>
            <a:ext cx="2817269" cy="269767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5" name="同心圆 1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92112" y="760412"/>
              <a:ext cx="3825877" cy="382587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232663" y="4093717"/>
            <a:ext cx="26071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相机实时捕捉画面、相册读取图片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864661" y="3986225"/>
            <a:ext cx="44670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相机实时捕捉的没画面为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camera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对象，需要进行像素解码为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bitmap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格式，并旋转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90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度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1551059" y="816090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22" name="椭圆 121"/>
          <p:cNvSpPr/>
          <p:nvPr/>
        </p:nvSpPr>
        <p:spPr>
          <a:xfrm>
            <a:off x="1627966" y="3376263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23" name="椭圆 122"/>
          <p:cNvSpPr/>
          <p:nvPr/>
        </p:nvSpPr>
        <p:spPr>
          <a:xfrm>
            <a:off x="8202826" y="3371614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24" name="椭圆 123"/>
          <p:cNvSpPr/>
          <p:nvPr/>
        </p:nvSpPr>
        <p:spPr>
          <a:xfrm>
            <a:off x="8136871" y="875119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44" name="TextBox 24"/>
          <p:cNvSpPr txBox="1"/>
          <p:nvPr/>
        </p:nvSpPr>
        <p:spPr>
          <a:xfrm>
            <a:off x="3701255" y="2246757"/>
            <a:ext cx="1912458" cy="649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像素处理                    </a:t>
            </a:r>
            <a:endParaRPr lang="en-US" altLang="zh-CN" sz="36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Box 116"/>
          <p:cNvSpPr txBox="1"/>
          <p:nvPr/>
        </p:nvSpPr>
        <p:spPr>
          <a:xfrm>
            <a:off x="6792368" y="959201"/>
            <a:ext cx="1467481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 bitmap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Box 116"/>
          <p:cNvSpPr txBox="1"/>
          <p:nvPr/>
        </p:nvSpPr>
        <p:spPr>
          <a:xfrm>
            <a:off x="385492" y="3449381"/>
            <a:ext cx="1600652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回调函数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116"/>
          <p:cNvSpPr txBox="1"/>
          <p:nvPr/>
        </p:nvSpPr>
        <p:spPr>
          <a:xfrm>
            <a:off x="6911376" y="3444786"/>
            <a:ext cx="171719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像素解码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116"/>
          <p:cNvSpPr txBox="1"/>
          <p:nvPr/>
        </p:nvSpPr>
        <p:spPr>
          <a:xfrm>
            <a:off x="647318" y="818148"/>
            <a:ext cx="88891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权限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116"/>
          <p:cNvSpPr txBox="1"/>
          <p:nvPr/>
        </p:nvSpPr>
        <p:spPr>
          <a:xfrm>
            <a:off x="6343039" y="1522392"/>
            <a:ext cx="309084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相机捕捉画面与相册读取的数据最终均为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bitmap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格式，模型输入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224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224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float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型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116"/>
          <p:cNvSpPr txBox="1"/>
          <p:nvPr/>
        </p:nvSpPr>
        <p:spPr>
          <a:xfrm>
            <a:off x="139993" y="1627272"/>
            <a:ext cx="26071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打开相机与读取操作均需要获取用户权限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37178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587863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实验过程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86133" y="18775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像素处理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7"/>
          <a:stretch/>
        </p:blipFill>
        <p:spPr>
          <a:xfrm>
            <a:off x="120148" y="847995"/>
            <a:ext cx="4331970" cy="2357196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548" y="3241444"/>
            <a:ext cx="5014075" cy="1810614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23329"/>
            <a:ext cx="4239623" cy="18280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490143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4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实验过程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58824" y="1925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模型接口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cxnSp>
        <p:nvCxnSpPr>
          <p:cNvPr id="89" name="直接连接符 88"/>
          <p:cNvCxnSpPr/>
          <p:nvPr/>
        </p:nvCxnSpPr>
        <p:spPr>
          <a:xfrm flipH="1" flipV="1">
            <a:off x="745181" y="1027579"/>
            <a:ext cx="6964726" cy="2925454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V="1">
            <a:off x="1152454" y="1053734"/>
            <a:ext cx="6648281" cy="2902612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488273" y="871128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2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548975" y="3465053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6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7053172" y="913021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9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6823464" y="3509705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2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1555735" y="332167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评估二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3117000" y="1295828"/>
            <a:ext cx="2817269" cy="269767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5" name="同心圆 1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92112" y="760412"/>
              <a:ext cx="3825877" cy="382587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85484" y="1651405"/>
            <a:ext cx="26071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实例化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该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对象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可以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获取工程目录下的模型、分类标签等资源文件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44348" y="4244975"/>
            <a:ext cx="24482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该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函数用来组织数据输入模型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1551059" y="816090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22" name="椭圆 121"/>
          <p:cNvSpPr/>
          <p:nvPr/>
        </p:nvSpPr>
        <p:spPr>
          <a:xfrm>
            <a:off x="1627966" y="3376263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23" name="椭圆 122"/>
          <p:cNvSpPr/>
          <p:nvPr/>
        </p:nvSpPr>
        <p:spPr>
          <a:xfrm>
            <a:off x="7881495" y="3471559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24" name="椭圆 123"/>
          <p:cNvSpPr/>
          <p:nvPr/>
        </p:nvSpPr>
        <p:spPr>
          <a:xfrm>
            <a:off x="8136871" y="875119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44" name="TextBox 24"/>
          <p:cNvSpPr txBox="1"/>
          <p:nvPr/>
        </p:nvSpPr>
        <p:spPr>
          <a:xfrm>
            <a:off x="3466498" y="1985015"/>
            <a:ext cx="2299235" cy="12179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3200" b="1" dirty="0" err="1" smtClean="0">
                <a:latin typeface="微软雅黑" pitchFamily="34" charset="-122"/>
                <a:ea typeface="微软雅黑" pitchFamily="34" charset="-122"/>
              </a:rPr>
              <a:t>Tensorflow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 Mobile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库</a:t>
            </a:r>
            <a:endParaRPr lang="en-US" altLang="zh-CN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Box 116"/>
          <p:cNvSpPr txBox="1"/>
          <p:nvPr/>
        </p:nvSpPr>
        <p:spPr>
          <a:xfrm>
            <a:off x="7147931" y="1001145"/>
            <a:ext cx="1238632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 run()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Box 116"/>
          <p:cNvSpPr txBox="1"/>
          <p:nvPr/>
        </p:nvSpPr>
        <p:spPr>
          <a:xfrm>
            <a:off x="432156" y="933736"/>
            <a:ext cx="1421265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资源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对象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116"/>
          <p:cNvSpPr txBox="1"/>
          <p:nvPr/>
        </p:nvSpPr>
        <p:spPr>
          <a:xfrm>
            <a:off x="584401" y="3509705"/>
            <a:ext cx="1170920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f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eed()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116"/>
          <p:cNvSpPr txBox="1"/>
          <p:nvPr/>
        </p:nvSpPr>
        <p:spPr>
          <a:xfrm>
            <a:off x="6934151" y="3531260"/>
            <a:ext cx="1170920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f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etch()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116"/>
          <p:cNvSpPr txBox="1"/>
          <p:nvPr/>
        </p:nvSpPr>
        <p:spPr>
          <a:xfrm>
            <a:off x="6256164" y="1651405"/>
            <a:ext cx="26071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该函数用于执行从输入到输出节点的计算过程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116"/>
          <p:cNvSpPr txBox="1"/>
          <p:nvPr/>
        </p:nvSpPr>
        <p:spPr>
          <a:xfrm>
            <a:off x="6256164" y="4153721"/>
            <a:ext cx="26071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该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函数用于获取模型计算值并显示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116"/>
          <p:cNvSpPr txBox="1"/>
          <p:nvPr/>
        </p:nvSpPr>
        <p:spPr>
          <a:xfrm>
            <a:off x="3026179" y="4056800"/>
            <a:ext cx="3352687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封装成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TFModelUtil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工具类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对外提供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Map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类型的接口</a:t>
            </a:r>
            <a:endParaRPr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042065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587863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实验过程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86133" y="18775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模型接口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3" y="1933983"/>
            <a:ext cx="4694035" cy="3209517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/>
          <a:stretch/>
        </p:blipFill>
        <p:spPr bwMode="auto">
          <a:xfrm>
            <a:off x="329202" y="676376"/>
            <a:ext cx="4242798" cy="11867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图片 1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40" y="676376"/>
            <a:ext cx="3594303" cy="2192398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"/>
          <a:stretch/>
        </p:blipFill>
        <p:spPr bwMode="auto">
          <a:xfrm>
            <a:off x="4983919" y="2959100"/>
            <a:ext cx="3736975" cy="2184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531296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42712" y="192540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logits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圆角矩形 107"/>
          <p:cNvSpPr/>
          <p:nvPr/>
        </p:nvSpPr>
        <p:spPr>
          <a:xfrm rot="5400000">
            <a:off x="3864548" y="2187256"/>
            <a:ext cx="2575331" cy="1161081"/>
          </a:xfrm>
          <a:prstGeom prst="roundRect">
            <a:avLst>
              <a:gd name="adj" fmla="val 50000"/>
            </a:avLst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9" name="组合 108"/>
          <p:cNvGrpSpPr/>
          <p:nvPr/>
        </p:nvGrpSpPr>
        <p:grpSpPr>
          <a:xfrm>
            <a:off x="4723965" y="3100168"/>
            <a:ext cx="886646" cy="8866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0" name="同心圆 10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089505" y="1389120"/>
            <a:ext cx="1161081" cy="2666129"/>
            <a:chOff x="4013612" y="985436"/>
            <a:chExt cx="1443428" cy="3314468"/>
          </a:xfrm>
        </p:grpSpPr>
        <p:sp>
          <p:nvSpPr>
            <p:cNvPr id="113" name="圆角矩形 112"/>
            <p:cNvSpPr/>
            <p:nvPr/>
          </p:nvSpPr>
          <p:spPr>
            <a:xfrm rot="5400000">
              <a:off x="3078092" y="1920956"/>
              <a:ext cx="3314468" cy="1443428"/>
            </a:xfrm>
            <a:prstGeom prst="roundRect">
              <a:avLst>
                <a:gd name="adj" fmla="val 50000"/>
              </a:avLst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圆角矩形 113"/>
            <p:cNvSpPr/>
            <p:nvPr/>
          </p:nvSpPr>
          <p:spPr>
            <a:xfrm rot="5400000">
              <a:off x="3109761" y="1976006"/>
              <a:ext cx="3251129" cy="1352701"/>
            </a:xfrm>
            <a:prstGeom prst="roundRect">
              <a:avLst>
                <a:gd name="adj" fmla="val 50000"/>
              </a:avLst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5" name="椭圆 114"/>
          <p:cNvSpPr/>
          <p:nvPr/>
        </p:nvSpPr>
        <p:spPr>
          <a:xfrm>
            <a:off x="3232749" y="3093288"/>
            <a:ext cx="899981" cy="899981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3089505" y="1756678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Watford DB" pitchFamily="2" charset="0"/>
                <a:ea typeface="造字工房劲黑（非商用）常规体" pitchFamily="50" charset="-122"/>
              </a:rPr>
              <a:t>非均衡</a:t>
            </a:r>
            <a:endParaRPr lang="en-US" altLang="zh-CN" sz="2800" b="1" dirty="0" smtClean="0">
              <a:latin typeface="Watford DB" pitchFamily="2" charset="0"/>
              <a:ea typeface="造字工房劲黑（非商用）常规体" pitchFamily="50" charset="-122"/>
            </a:endParaRPr>
          </a:p>
          <a:p>
            <a:r>
              <a:rPr lang="zh-CN" altLang="en-US" sz="2800" b="1" dirty="0" smtClean="0">
                <a:latin typeface="Watford DB" pitchFamily="2" charset="0"/>
                <a:ea typeface="造字工房劲黑（非商用）常规体" pitchFamily="50" charset="-122"/>
              </a:rPr>
              <a:t>分布</a:t>
            </a:r>
            <a:endParaRPr lang="zh-CN" altLang="en-US" sz="2800" b="1" dirty="0">
              <a:latin typeface="Watford DB" pitchFamily="2" charset="0"/>
              <a:ea typeface="造字工房劲黑（非商用）常规体" pitchFamily="50" charset="-122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7" name="TextBox 123"/>
          <p:cNvSpPr txBox="1"/>
          <p:nvPr/>
        </p:nvSpPr>
        <p:spPr>
          <a:xfrm>
            <a:off x="4670739" y="1780783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rPr>
              <a:t>均衡</a:t>
            </a:r>
            <a:endParaRPr lang="en-US" altLang="zh-CN" sz="2800" b="1" dirty="0" smtClean="0">
              <a:solidFill>
                <a:schemeClr val="bg1"/>
              </a:solidFill>
              <a:latin typeface="Watford DB" pitchFamily="2" charset="0"/>
              <a:ea typeface="造字工房劲黑（非商用）常规体" pitchFamily="50" charset="-122"/>
            </a:endParaRPr>
          </a:p>
          <a:p>
            <a:r>
              <a:rPr lang="zh-CN" altLang="en-US" sz="2800" b="1" dirty="0" smtClean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rPr>
              <a:t>分布</a:t>
            </a:r>
            <a:endParaRPr lang="zh-CN" altLang="en-US" sz="2800" b="1" dirty="0">
              <a:solidFill>
                <a:schemeClr val="bg1"/>
              </a:solidFill>
              <a:latin typeface="Watford DB" pitchFamily="2" charset="0"/>
              <a:ea typeface="造字工房劲黑（非商用）常规体" pitchFamily="50" charset="-122"/>
            </a:endParaRPr>
          </a:p>
        </p:txBody>
      </p:sp>
      <p:sp>
        <p:nvSpPr>
          <p:cNvPr id="38" name="TextBox 21"/>
          <p:cNvSpPr txBox="1"/>
          <p:nvPr/>
        </p:nvSpPr>
        <p:spPr>
          <a:xfrm>
            <a:off x="731157" y="1221871"/>
            <a:ext cx="663303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gm</a:t>
            </a: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go</a:t>
            </a: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lm</a:t>
            </a: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</a:t>
            </a:r>
          </a:p>
          <a:p>
            <a:pPr algn="just"/>
            <a:r>
              <a:rPr lang="en-US" altLang="zh-CN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sgo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slm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sm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21"/>
          <p:cNvSpPr txBox="1"/>
          <p:nvPr/>
        </p:nvSpPr>
        <p:spPr>
          <a:xfrm>
            <a:off x="6053841" y="2022033"/>
            <a:ext cx="182869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各个类别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均为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850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58220" y="1247090"/>
            <a:ext cx="132306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847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821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833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847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835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848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855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zh-CN" alt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2333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86133" y="187753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重训练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logits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890234"/>
              </p:ext>
            </p:extLst>
          </p:nvPr>
        </p:nvGraphicFramePr>
        <p:xfrm>
          <a:off x="824501" y="1238416"/>
          <a:ext cx="7286625" cy="34914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4217">
                  <a:extLst>
                    <a:ext uri="{9D8B030D-6E8A-4147-A177-3AD203B41FA5}">
                      <a16:colId xmlns:a16="http://schemas.microsoft.com/office/drawing/2014/main" val="1300275210"/>
                    </a:ext>
                  </a:extLst>
                </a:gridCol>
                <a:gridCol w="722066">
                  <a:extLst>
                    <a:ext uri="{9D8B030D-6E8A-4147-A177-3AD203B41FA5}">
                      <a16:colId xmlns:a16="http://schemas.microsoft.com/office/drawing/2014/main" val="3705400110"/>
                    </a:ext>
                  </a:extLst>
                </a:gridCol>
                <a:gridCol w="728141">
                  <a:extLst>
                    <a:ext uri="{9D8B030D-6E8A-4147-A177-3AD203B41FA5}">
                      <a16:colId xmlns:a16="http://schemas.microsoft.com/office/drawing/2014/main" val="997725292"/>
                    </a:ext>
                  </a:extLst>
                </a:gridCol>
                <a:gridCol w="728141">
                  <a:extLst>
                    <a:ext uri="{9D8B030D-6E8A-4147-A177-3AD203B41FA5}">
                      <a16:colId xmlns:a16="http://schemas.microsoft.com/office/drawing/2014/main" val="2247176094"/>
                    </a:ext>
                  </a:extLst>
                </a:gridCol>
                <a:gridCol w="729010">
                  <a:extLst>
                    <a:ext uri="{9D8B030D-6E8A-4147-A177-3AD203B41FA5}">
                      <a16:colId xmlns:a16="http://schemas.microsoft.com/office/drawing/2014/main" val="1938220261"/>
                    </a:ext>
                  </a:extLst>
                </a:gridCol>
                <a:gridCol w="687538">
                  <a:extLst>
                    <a:ext uri="{9D8B030D-6E8A-4147-A177-3AD203B41FA5}">
                      <a16:colId xmlns:a16="http://schemas.microsoft.com/office/drawing/2014/main" val="3458800150"/>
                    </a:ext>
                  </a:extLst>
                </a:gridCol>
                <a:gridCol w="770482">
                  <a:extLst>
                    <a:ext uri="{9D8B030D-6E8A-4147-A177-3AD203B41FA5}">
                      <a16:colId xmlns:a16="http://schemas.microsoft.com/office/drawing/2014/main" val="30800296"/>
                    </a:ext>
                  </a:extLst>
                </a:gridCol>
                <a:gridCol w="729010">
                  <a:extLst>
                    <a:ext uri="{9D8B030D-6E8A-4147-A177-3AD203B41FA5}">
                      <a16:colId xmlns:a16="http://schemas.microsoft.com/office/drawing/2014/main" val="3447769586"/>
                    </a:ext>
                  </a:extLst>
                </a:gridCol>
                <a:gridCol w="729010">
                  <a:extLst>
                    <a:ext uri="{9D8B030D-6E8A-4147-A177-3AD203B41FA5}">
                      <a16:colId xmlns:a16="http://schemas.microsoft.com/office/drawing/2014/main" val="3712982416"/>
                    </a:ext>
                  </a:extLst>
                </a:gridCol>
                <a:gridCol w="729010">
                  <a:extLst>
                    <a:ext uri="{9D8B030D-6E8A-4147-A177-3AD203B41FA5}">
                      <a16:colId xmlns:a16="http://schemas.microsoft.com/office/drawing/2014/main" val="1928762277"/>
                    </a:ext>
                  </a:extLst>
                </a:gridCol>
              </a:tblGrid>
              <a:tr h="4745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标签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gm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go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总数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准确度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2919490278"/>
                  </a:ext>
                </a:extLst>
              </a:tr>
              <a:tr h="430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797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0.9376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277628655"/>
                  </a:ext>
                </a:extLst>
              </a:tr>
              <a:tr h="430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836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0.9835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1570984910"/>
                  </a:ext>
                </a:extLst>
              </a:tr>
              <a:tr h="430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804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0.9458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2999607575"/>
                  </a:ext>
                </a:extLst>
              </a:tr>
              <a:tr h="430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790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0.9294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2922487053"/>
                  </a:ext>
                </a:extLst>
              </a:tr>
              <a:tr h="430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824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850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0.9694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2859041228"/>
                  </a:ext>
                </a:extLst>
              </a:tr>
              <a:tr h="430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798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850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0.9388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2878433798"/>
                  </a:ext>
                </a:extLst>
              </a:tr>
              <a:tr h="430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825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0.9706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319909167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747474" y="658756"/>
            <a:ext cx="54877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数据</a:t>
            </a:r>
            <a:r>
              <a:rPr lang="zh-CN" altLang="en-US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zh-CN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均衡分类</a:t>
            </a:r>
            <a:r>
              <a:rPr lang="zh-CN" altLang="en-US" b="1" dirty="0">
                <a:latin typeface="等线 Light" panose="02010600030101010101" pitchFamily="2" charset="-122"/>
                <a:cs typeface="Times New Roman" panose="02020603050405020304" pitchFamily="18" charset="0"/>
              </a:rPr>
              <a:t>精度</a:t>
            </a:r>
            <a:r>
              <a:rPr lang="zh-CN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zh-CN" b="1" dirty="0">
                <a:latin typeface="等线 Light" panose="02010600030101010101" pitchFamily="2" charset="-122"/>
                <a:cs typeface="Times New Roman" panose="02020603050405020304" pitchFamily="18" charset="0"/>
              </a:rPr>
              <a:t>测试集</a:t>
            </a:r>
            <a:r>
              <a:rPr lang="zh-CN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准确率</a:t>
            </a:r>
            <a:r>
              <a:rPr lang="en-US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94.1667%</a:t>
            </a:r>
            <a:r>
              <a:rPr lang="zh-CN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2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949999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417239" y="178616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logits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47474" y="658756"/>
            <a:ext cx="52349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数据均衡分类</a:t>
            </a:r>
            <a:r>
              <a:rPr lang="zh-CN" altLang="en-US" b="1" dirty="0">
                <a:latin typeface="等线 Light" panose="02010600030101010101" pitchFamily="2" charset="-122"/>
                <a:cs typeface="Times New Roman" panose="02020603050405020304" pitchFamily="18" charset="0"/>
              </a:rPr>
              <a:t>精度</a:t>
            </a:r>
            <a:r>
              <a:rPr lang="zh-CN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zh-CN" b="1" dirty="0">
                <a:latin typeface="等线 Light" panose="02010600030101010101" pitchFamily="2" charset="-122"/>
                <a:cs typeface="Times New Roman" panose="02020603050405020304" pitchFamily="18" charset="0"/>
              </a:rPr>
              <a:t>测试集准确率</a:t>
            </a:r>
            <a:r>
              <a:rPr lang="en-US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96%</a:t>
            </a:r>
            <a:r>
              <a:rPr lang="zh-CN" altLang="zh-CN" b="1" dirty="0">
                <a:latin typeface="等线 Light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2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805039"/>
              </p:ext>
            </p:extLst>
          </p:nvPr>
        </p:nvGraphicFramePr>
        <p:xfrm>
          <a:off x="731519" y="1211975"/>
          <a:ext cx="7520942" cy="34286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1557">
                  <a:extLst>
                    <a:ext uri="{9D8B030D-6E8A-4147-A177-3AD203B41FA5}">
                      <a16:colId xmlns:a16="http://schemas.microsoft.com/office/drawing/2014/main" val="3051487753"/>
                    </a:ext>
                  </a:extLst>
                </a:gridCol>
                <a:gridCol w="734537">
                  <a:extLst>
                    <a:ext uri="{9D8B030D-6E8A-4147-A177-3AD203B41FA5}">
                      <a16:colId xmlns:a16="http://schemas.microsoft.com/office/drawing/2014/main" val="1241066548"/>
                    </a:ext>
                  </a:extLst>
                </a:gridCol>
                <a:gridCol w="741703">
                  <a:extLst>
                    <a:ext uri="{9D8B030D-6E8A-4147-A177-3AD203B41FA5}">
                      <a16:colId xmlns:a16="http://schemas.microsoft.com/office/drawing/2014/main" val="95942959"/>
                    </a:ext>
                  </a:extLst>
                </a:gridCol>
                <a:gridCol w="741703">
                  <a:extLst>
                    <a:ext uri="{9D8B030D-6E8A-4147-A177-3AD203B41FA5}">
                      <a16:colId xmlns:a16="http://schemas.microsoft.com/office/drawing/2014/main" val="438539421"/>
                    </a:ext>
                  </a:extLst>
                </a:gridCol>
                <a:gridCol w="742599">
                  <a:extLst>
                    <a:ext uri="{9D8B030D-6E8A-4147-A177-3AD203B41FA5}">
                      <a16:colId xmlns:a16="http://schemas.microsoft.com/office/drawing/2014/main" val="2392598147"/>
                    </a:ext>
                  </a:extLst>
                </a:gridCol>
                <a:gridCol w="742599">
                  <a:extLst>
                    <a:ext uri="{9D8B030D-6E8A-4147-A177-3AD203B41FA5}">
                      <a16:colId xmlns:a16="http://schemas.microsoft.com/office/drawing/2014/main" val="1355555922"/>
                    </a:ext>
                  </a:extLst>
                </a:gridCol>
                <a:gridCol w="742599">
                  <a:extLst>
                    <a:ext uri="{9D8B030D-6E8A-4147-A177-3AD203B41FA5}">
                      <a16:colId xmlns:a16="http://schemas.microsoft.com/office/drawing/2014/main" val="3585866148"/>
                    </a:ext>
                  </a:extLst>
                </a:gridCol>
                <a:gridCol w="742599">
                  <a:extLst>
                    <a:ext uri="{9D8B030D-6E8A-4147-A177-3AD203B41FA5}">
                      <a16:colId xmlns:a16="http://schemas.microsoft.com/office/drawing/2014/main" val="1637332117"/>
                    </a:ext>
                  </a:extLst>
                </a:gridCol>
                <a:gridCol w="742599">
                  <a:extLst>
                    <a:ext uri="{9D8B030D-6E8A-4147-A177-3AD203B41FA5}">
                      <a16:colId xmlns:a16="http://schemas.microsoft.com/office/drawing/2014/main" val="1271722545"/>
                    </a:ext>
                  </a:extLst>
                </a:gridCol>
                <a:gridCol w="838447">
                  <a:extLst>
                    <a:ext uri="{9D8B030D-6E8A-4147-A177-3AD203B41FA5}">
                      <a16:colId xmlns:a16="http://schemas.microsoft.com/office/drawing/2014/main" val="2794033971"/>
                    </a:ext>
                  </a:extLst>
                </a:gridCol>
              </a:tblGrid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标签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总数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准确度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9887012"/>
                  </a:ext>
                </a:extLst>
              </a:tr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0.9600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4140532"/>
                  </a:ext>
                </a:extLst>
              </a:tr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802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0.9435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0458530"/>
                  </a:ext>
                </a:extLst>
              </a:tr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790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0.9294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7308710"/>
                  </a:ext>
                </a:extLst>
              </a:tr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469884"/>
                  </a:ext>
                </a:extLst>
              </a:tr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783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0.9212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3455320"/>
                  </a:ext>
                </a:extLst>
              </a:tr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806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850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0.9482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2299230"/>
                  </a:ext>
                </a:extLst>
              </a:tr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850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0.9776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80000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2754935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773787"/>
            <a:ext cx="3786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课题背景及内容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94866" y="2896649"/>
            <a:ext cx="124103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第一部分</a:t>
            </a:r>
            <a:endParaRPr lang="zh-CN" altLang="en-US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468865" y="289664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68865" y="369420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60342" y="2896649"/>
            <a:ext cx="2685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BACKGROUND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60342" y="3685635"/>
            <a:ext cx="1959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174977" y="29241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174977" y="371247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49754" y="330007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174977" y="333986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TextBox 18"/>
          <p:cNvSpPr txBox="1"/>
          <p:nvPr/>
        </p:nvSpPr>
        <p:spPr>
          <a:xfrm>
            <a:off x="5571265" y="3291506"/>
            <a:ext cx="3160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RESEARCH SITUATION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92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417239" y="182652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重训练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logits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28750" y="1279089"/>
            <a:ext cx="57035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非均衡分布时，各个类别相对均衡分布时数量较少，从表中结果可知，其识别准确率均有一定程度的下降，由此可知，数据集的规模大小与数据是否均衡分布对模型的精度影响较大，数据集规模越大，数据均衡分布，模型的精度也会随之提高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929693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81136" y="151337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探索分类精度与训练层数关系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6402" y="624114"/>
            <a:ext cx="66694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dirty="0"/>
              <a:t>重训练</a:t>
            </a:r>
            <a:r>
              <a:rPr lang="en-US" altLang="zh-CN" b="1" dirty="0"/>
              <a:t>11-13</a:t>
            </a:r>
            <a:r>
              <a:rPr lang="zh-CN" altLang="zh-CN" b="1" dirty="0"/>
              <a:t>卷积层、</a:t>
            </a:r>
            <a:r>
              <a:rPr lang="en-US" altLang="zh-CN" b="1" dirty="0"/>
              <a:t>logits</a:t>
            </a:r>
            <a:r>
              <a:rPr lang="zh-CN" altLang="zh-CN" b="1" dirty="0"/>
              <a:t>层分类结果（测试集准确率</a:t>
            </a:r>
            <a:r>
              <a:rPr lang="en-US" altLang="zh-CN" b="1" dirty="0"/>
              <a:t>97.5%</a:t>
            </a:r>
            <a:r>
              <a:rPr lang="zh-CN" altLang="zh-CN" b="1" dirty="0"/>
              <a:t>）</a:t>
            </a:r>
            <a:endParaRPr lang="zh-CN" altLang="zh-CN" sz="12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864940"/>
              </p:ext>
            </p:extLst>
          </p:nvPr>
        </p:nvGraphicFramePr>
        <p:xfrm>
          <a:off x="646880" y="1166583"/>
          <a:ext cx="7708452" cy="36340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0293">
                  <a:extLst>
                    <a:ext uri="{9D8B030D-6E8A-4147-A177-3AD203B41FA5}">
                      <a16:colId xmlns:a16="http://schemas.microsoft.com/office/drawing/2014/main" val="3164764132"/>
                    </a:ext>
                  </a:extLst>
                </a:gridCol>
                <a:gridCol w="752850">
                  <a:extLst>
                    <a:ext uri="{9D8B030D-6E8A-4147-A177-3AD203B41FA5}">
                      <a16:colId xmlns:a16="http://schemas.microsoft.com/office/drawing/2014/main" val="1801139059"/>
                    </a:ext>
                  </a:extLst>
                </a:gridCol>
                <a:gridCol w="760194">
                  <a:extLst>
                    <a:ext uri="{9D8B030D-6E8A-4147-A177-3AD203B41FA5}">
                      <a16:colId xmlns:a16="http://schemas.microsoft.com/office/drawing/2014/main" val="1237807044"/>
                    </a:ext>
                  </a:extLst>
                </a:gridCol>
                <a:gridCol w="760194">
                  <a:extLst>
                    <a:ext uri="{9D8B030D-6E8A-4147-A177-3AD203B41FA5}">
                      <a16:colId xmlns:a16="http://schemas.microsoft.com/office/drawing/2014/main" val="60719192"/>
                    </a:ext>
                  </a:extLst>
                </a:gridCol>
                <a:gridCol w="761114">
                  <a:extLst>
                    <a:ext uri="{9D8B030D-6E8A-4147-A177-3AD203B41FA5}">
                      <a16:colId xmlns:a16="http://schemas.microsoft.com/office/drawing/2014/main" val="532673431"/>
                    </a:ext>
                  </a:extLst>
                </a:gridCol>
                <a:gridCol w="761114">
                  <a:extLst>
                    <a:ext uri="{9D8B030D-6E8A-4147-A177-3AD203B41FA5}">
                      <a16:colId xmlns:a16="http://schemas.microsoft.com/office/drawing/2014/main" val="636943142"/>
                    </a:ext>
                  </a:extLst>
                </a:gridCol>
                <a:gridCol w="761114">
                  <a:extLst>
                    <a:ext uri="{9D8B030D-6E8A-4147-A177-3AD203B41FA5}">
                      <a16:colId xmlns:a16="http://schemas.microsoft.com/office/drawing/2014/main" val="2190837795"/>
                    </a:ext>
                  </a:extLst>
                </a:gridCol>
                <a:gridCol w="761114">
                  <a:extLst>
                    <a:ext uri="{9D8B030D-6E8A-4147-A177-3AD203B41FA5}">
                      <a16:colId xmlns:a16="http://schemas.microsoft.com/office/drawing/2014/main" val="2627294289"/>
                    </a:ext>
                  </a:extLst>
                </a:gridCol>
                <a:gridCol w="761114">
                  <a:extLst>
                    <a:ext uri="{9D8B030D-6E8A-4147-A177-3AD203B41FA5}">
                      <a16:colId xmlns:a16="http://schemas.microsoft.com/office/drawing/2014/main" val="3831339025"/>
                    </a:ext>
                  </a:extLst>
                </a:gridCol>
                <a:gridCol w="859351">
                  <a:extLst>
                    <a:ext uri="{9D8B030D-6E8A-4147-A177-3AD203B41FA5}">
                      <a16:colId xmlns:a16="http://schemas.microsoft.com/office/drawing/2014/main" val="1543686026"/>
                    </a:ext>
                  </a:extLst>
                </a:gridCol>
              </a:tblGrid>
              <a:tr h="4542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标签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</a:rPr>
                        <a:t>总</a:t>
                      </a:r>
                      <a:r>
                        <a:rPr lang="zh-CN" sz="1600" kern="100" dirty="0" smtClean="0">
                          <a:effectLst/>
                        </a:rPr>
                        <a:t>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准确度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8372424"/>
                  </a:ext>
                </a:extLst>
              </a:tr>
              <a:tr h="4542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0.9553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3976957"/>
                  </a:ext>
                </a:extLst>
              </a:tr>
              <a:tr h="4542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0.9894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2508032"/>
                  </a:ext>
                </a:extLst>
              </a:tr>
              <a:tr h="4542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808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0.9506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4403509"/>
                  </a:ext>
                </a:extLst>
              </a:tr>
              <a:tr h="4542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0.9859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3341457"/>
                  </a:ext>
                </a:extLst>
              </a:tr>
              <a:tr h="4542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0.9776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4662734"/>
                  </a:ext>
                </a:extLst>
              </a:tr>
              <a:tr h="4542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825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0.9706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1723121"/>
                  </a:ext>
                </a:extLst>
              </a:tr>
              <a:tr h="4542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0.9918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201573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9040788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69260" y="163213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探索分类精度与训练层数关系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6402" y="624114"/>
            <a:ext cx="66694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dirty="0"/>
              <a:t>重</a:t>
            </a:r>
            <a:r>
              <a:rPr lang="zh-CN" altLang="zh-CN" b="1" dirty="0" smtClean="0"/>
              <a:t>训练</a:t>
            </a:r>
            <a:r>
              <a:rPr lang="en-US" altLang="zh-CN" b="1" dirty="0"/>
              <a:t>8</a:t>
            </a:r>
            <a:r>
              <a:rPr lang="en-US" altLang="zh-CN" b="1" dirty="0" smtClean="0"/>
              <a:t>-13</a:t>
            </a:r>
            <a:r>
              <a:rPr lang="zh-CN" altLang="zh-CN" b="1" dirty="0"/>
              <a:t>卷积层、</a:t>
            </a:r>
            <a:r>
              <a:rPr lang="en-US" altLang="zh-CN" b="1" dirty="0"/>
              <a:t>logits</a:t>
            </a:r>
            <a:r>
              <a:rPr lang="zh-CN" altLang="zh-CN" b="1" dirty="0"/>
              <a:t>层分类结果（测试集准确率</a:t>
            </a:r>
            <a:r>
              <a:rPr lang="en-US" altLang="zh-CN" b="1" dirty="0"/>
              <a:t>97.5%</a:t>
            </a:r>
            <a:r>
              <a:rPr lang="zh-CN" altLang="zh-CN" b="1" dirty="0"/>
              <a:t>）</a:t>
            </a:r>
            <a:endParaRPr lang="zh-CN" altLang="zh-CN" sz="12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789836"/>
              </p:ext>
            </p:extLst>
          </p:nvPr>
        </p:nvGraphicFramePr>
        <p:xfrm>
          <a:off x="646880" y="1131945"/>
          <a:ext cx="7605581" cy="36115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0014">
                  <a:extLst>
                    <a:ext uri="{9D8B030D-6E8A-4147-A177-3AD203B41FA5}">
                      <a16:colId xmlns:a16="http://schemas.microsoft.com/office/drawing/2014/main" val="1128588198"/>
                    </a:ext>
                  </a:extLst>
                </a:gridCol>
                <a:gridCol w="742804">
                  <a:extLst>
                    <a:ext uri="{9D8B030D-6E8A-4147-A177-3AD203B41FA5}">
                      <a16:colId xmlns:a16="http://schemas.microsoft.com/office/drawing/2014/main" val="455739341"/>
                    </a:ext>
                  </a:extLst>
                </a:gridCol>
                <a:gridCol w="750050">
                  <a:extLst>
                    <a:ext uri="{9D8B030D-6E8A-4147-A177-3AD203B41FA5}">
                      <a16:colId xmlns:a16="http://schemas.microsoft.com/office/drawing/2014/main" val="3993756670"/>
                    </a:ext>
                  </a:extLst>
                </a:gridCol>
                <a:gridCol w="750050">
                  <a:extLst>
                    <a:ext uri="{9D8B030D-6E8A-4147-A177-3AD203B41FA5}">
                      <a16:colId xmlns:a16="http://schemas.microsoft.com/office/drawing/2014/main" val="4120591993"/>
                    </a:ext>
                  </a:extLst>
                </a:gridCol>
                <a:gridCol w="750956">
                  <a:extLst>
                    <a:ext uri="{9D8B030D-6E8A-4147-A177-3AD203B41FA5}">
                      <a16:colId xmlns:a16="http://schemas.microsoft.com/office/drawing/2014/main" val="2545149918"/>
                    </a:ext>
                  </a:extLst>
                </a:gridCol>
                <a:gridCol w="750956">
                  <a:extLst>
                    <a:ext uri="{9D8B030D-6E8A-4147-A177-3AD203B41FA5}">
                      <a16:colId xmlns:a16="http://schemas.microsoft.com/office/drawing/2014/main" val="2639308826"/>
                    </a:ext>
                  </a:extLst>
                </a:gridCol>
                <a:gridCol w="750956">
                  <a:extLst>
                    <a:ext uri="{9D8B030D-6E8A-4147-A177-3AD203B41FA5}">
                      <a16:colId xmlns:a16="http://schemas.microsoft.com/office/drawing/2014/main" val="4184246166"/>
                    </a:ext>
                  </a:extLst>
                </a:gridCol>
                <a:gridCol w="750956">
                  <a:extLst>
                    <a:ext uri="{9D8B030D-6E8A-4147-A177-3AD203B41FA5}">
                      <a16:colId xmlns:a16="http://schemas.microsoft.com/office/drawing/2014/main" val="1657164454"/>
                    </a:ext>
                  </a:extLst>
                </a:gridCol>
                <a:gridCol w="750956">
                  <a:extLst>
                    <a:ext uri="{9D8B030D-6E8A-4147-A177-3AD203B41FA5}">
                      <a16:colId xmlns:a16="http://schemas.microsoft.com/office/drawing/2014/main" val="40601407"/>
                    </a:ext>
                  </a:extLst>
                </a:gridCol>
                <a:gridCol w="847883">
                  <a:extLst>
                    <a:ext uri="{9D8B030D-6E8A-4147-A177-3AD203B41FA5}">
                      <a16:colId xmlns:a16="http://schemas.microsoft.com/office/drawing/2014/main" val="4037914585"/>
                    </a:ext>
                  </a:extLst>
                </a:gridCol>
              </a:tblGrid>
              <a:tr h="4514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标签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总数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准确度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9108934"/>
                  </a:ext>
                </a:extLst>
              </a:tr>
              <a:tr h="4514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802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0.9435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4586915"/>
                  </a:ext>
                </a:extLst>
              </a:tr>
              <a:tr h="4514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0.9788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587528"/>
                  </a:ext>
                </a:extLst>
              </a:tr>
              <a:tr h="4514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0.9529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7761420"/>
                  </a:ext>
                </a:extLst>
              </a:tr>
              <a:tr h="4514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0.9788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8218246"/>
                  </a:ext>
                </a:extLst>
              </a:tr>
              <a:tr h="4514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0.9953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1037907"/>
                  </a:ext>
                </a:extLst>
              </a:tr>
              <a:tr h="4514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0.9576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9037573"/>
                  </a:ext>
                </a:extLst>
              </a:tr>
              <a:tr h="4514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0.9871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34881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44550284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93011" y="151501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探索分类精度与训练层数关系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6402" y="624114"/>
            <a:ext cx="66694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dirty="0"/>
              <a:t>重</a:t>
            </a:r>
            <a:r>
              <a:rPr lang="zh-CN" altLang="zh-CN" b="1" dirty="0" smtClean="0"/>
              <a:t>训练</a:t>
            </a:r>
            <a:r>
              <a:rPr lang="en-US" altLang="zh-CN" b="1" dirty="0" smtClean="0"/>
              <a:t>5-13</a:t>
            </a:r>
            <a:r>
              <a:rPr lang="zh-CN" altLang="zh-CN" b="1" dirty="0"/>
              <a:t>卷积层、</a:t>
            </a:r>
            <a:r>
              <a:rPr lang="en-US" altLang="zh-CN" b="1" dirty="0"/>
              <a:t>logits</a:t>
            </a:r>
            <a:r>
              <a:rPr lang="zh-CN" altLang="zh-CN" b="1" dirty="0"/>
              <a:t>层分类结果（测试集准确率</a:t>
            </a:r>
            <a:r>
              <a:rPr lang="en-US" altLang="zh-CN" b="1" dirty="0" smtClean="0"/>
              <a:t>97.33%</a:t>
            </a:r>
            <a:r>
              <a:rPr lang="zh-CN" altLang="zh-CN" b="1" dirty="0"/>
              <a:t>）</a:t>
            </a:r>
            <a:endParaRPr lang="zh-CN" altLang="zh-CN" sz="12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8012"/>
              </p:ext>
            </p:extLst>
          </p:nvPr>
        </p:nvGraphicFramePr>
        <p:xfrm>
          <a:off x="646879" y="1175725"/>
          <a:ext cx="7537000" cy="35334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3161">
                  <a:extLst>
                    <a:ext uri="{9D8B030D-6E8A-4147-A177-3AD203B41FA5}">
                      <a16:colId xmlns:a16="http://schemas.microsoft.com/office/drawing/2014/main" val="1658175202"/>
                    </a:ext>
                  </a:extLst>
                </a:gridCol>
                <a:gridCol w="736105">
                  <a:extLst>
                    <a:ext uri="{9D8B030D-6E8A-4147-A177-3AD203B41FA5}">
                      <a16:colId xmlns:a16="http://schemas.microsoft.com/office/drawing/2014/main" val="1698275891"/>
                    </a:ext>
                  </a:extLst>
                </a:gridCol>
                <a:gridCol w="743289">
                  <a:extLst>
                    <a:ext uri="{9D8B030D-6E8A-4147-A177-3AD203B41FA5}">
                      <a16:colId xmlns:a16="http://schemas.microsoft.com/office/drawing/2014/main" val="2088658903"/>
                    </a:ext>
                  </a:extLst>
                </a:gridCol>
                <a:gridCol w="743289">
                  <a:extLst>
                    <a:ext uri="{9D8B030D-6E8A-4147-A177-3AD203B41FA5}">
                      <a16:colId xmlns:a16="http://schemas.microsoft.com/office/drawing/2014/main" val="3771234199"/>
                    </a:ext>
                  </a:extLst>
                </a:gridCol>
                <a:gridCol w="744184">
                  <a:extLst>
                    <a:ext uri="{9D8B030D-6E8A-4147-A177-3AD203B41FA5}">
                      <a16:colId xmlns:a16="http://schemas.microsoft.com/office/drawing/2014/main" val="89828429"/>
                    </a:ext>
                  </a:extLst>
                </a:gridCol>
                <a:gridCol w="744184">
                  <a:extLst>
                    <a:ext uri="{9D8B030D-6E8A-4147-A177-3AD203B41FA5}">
                      <a16:colId xmlns:a16="http://schemas.microsoft.com/office/drawing/2014/main" val="2901999225"/>
                    </a:ext>
                  </a:extLst>
                </a:gridCol>
                <a:gridCol w="744184">
                  <a:extLst>
                    <a:ext uri="{9D8B030D-6E8A-4147-A177-3AD203B41FA5}">
                      <a16:colId xmlns:a16="http://schemas.microsoft.com/office/drawing/2014/main" val="512632885"/>
                    </a:ext>
                  </a:extLst>
                </a:gridCol>
                <a:gridCol w="744184">
                  <a:extLst>
                    <a:ext uri="{9D8B030D-6E8A-4147-A177-3AD203B41FA5}">
                      <a16:colId xmlns:a16="http://schemas.microsoft.com/office/drawing/2014/main" val="3404601919"/>
                    </a:ext>
                  </a:extLst>
                </a:gridCol>
                <a:gridCol w="744184">
                  <a:extLst>
                    <a:ext uri="{9D8B030D-6E8A-4147-A177-3AD203B41FA5}">
                      <a16:colId xmlns:a16="http://schemas.microsoft.com/office/drawing/2014/main" val="939331687"/>
                    </a:ext>
                  </a:extLst>
                </a:gridCol>
                <a:gridCol w="840236">
                  <a:extLst>
                    <a:ext uri="{9D8B030D-6E8A-4147-A177-3AD203B41FA5}">
                      <a16:colId xmlns:a16="http://schemas.microsoft.com/office/drawing/2014/main" val="3628105694"/>
                    </a:ext>
                  </a:extLst>
                </a:gridCol>
              </a:tblGrid>
              <a:tr h="4416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标签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</a:rPr>
                        <a:t>总</a:t>
                      </a:r>
                      <a:r>
                        <a:rPr lang="zh-CN" sz="1600" kern="100" dirty="0" smtClean="0">
                          <a:effectLst/>
                        </a:rPr>
                        <a:t>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准确度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4852756"/>
                  </a:ext>
                </a:extLst>
              </a:tr>
              <a:tr h="4416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0.9871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2811077"/>
                  </a:ext>
                </a:extLst>
              </a:tr>
              <a:tr h="4416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0.9835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0584606"/>
                  </a:ext>
                </a:extLst>
              </a:tr>
              <a:tr h="4416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747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0.8788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1081038"/>
                  </a:ext>
                </a:extLst>
              </a:tr>
              <a:tr h="4416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779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0.9164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9872106"/>
                  </a:ext>
                </a:extLst>
              </a:tr>
              <a:tr h="4416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0.9965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2964899"/>
                  </a:ext>
                </a:extLst>
              </a:tr>
              <a:tr h="4416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144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706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0.8306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4784723"/>
                  </a:ext>
                </a:extLst>
              </a:tr>
              <a:tr h="4416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0.9635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886759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9247021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93011" y="166090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探索分类精度与训练层数关系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4960" y="722450"/>
            <a:ext cx="66694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dirty="0" smtClean="0"/>
              <a:t>重</a:t>
            </a:r>
            <a:r>
              <a:rPr lang="zh-CN" altLang="en-US" b="1" dirty="0" smtClean="0"/>
              <a:t>训练完整模型</a:t>
            </a:r>
            <a:r>
              <a:rPr lang="zh-CN" altLang="zh-CN" b="1" dirty="0" smtClean="0"/>
              <a:t>分类</a:t>
            </a:r>
            <a:r>
              <a:rPr lang="zh-CN" altLang="zh-CN" b="1" dirty="0"/>
              <a:t>结果（测试集准确率</a:t>
            </a:r>
            <a:r>
              <a:rPr lang="en-US" altLang="zh-CN" b="1" dirty="0" smtClean="0"/>
              <a:t>95.33%</a:t>
            </a:r>
            <a:r>
              <a:rPr lang="zh-CN" altLang="zh-CN" b="1" dirty="0"/>
              <a:t>）</a:t>
            </a:r>
            <a:endParaRPr lang="zh-CN" altLang="zh-CN" sz="12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816533"/>
              </p:ext>
            </p:extLst>
          </p:nvPr>
        </p:nvGraphicFramePr>
        <p:xfrm>
          <a:off x="646880" y="1328615"/>
          <a:ext cx="7594148" cy="32891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8872">
                  <a:extLst>
                    <a:ext uri="{9D8B030D-6E8A-4147-A177-3AD203B41FA5}">
                      <a16:colId xmlns:a16="http://schemas.microsoft.com/office/drawing/2014/main" val="256892444"/>
                    </a:ext>
                  </a:extLst>
                </a:gridCol>
                <a:gridCol w="741687">
                  <a:extLst>
                    <a:ext uri="{9D8B030D-6E8A-4147-A177-3AD203B41FA5}">
                      <a16:colId xmlns:a16="http://schemas.microsoft.com/office/drawing/2014/main" val="2656963311"/>
                    </a:ext>
                  </a:extLst>
                </a:gridCol>
                <a:gridCol w="748923">
                  <a:extLst>
                    <a:ext uri="{9D8B030D-6E8A-4147-A177-3AD203B41FA5}">
                      <a16:colId xmlns:a16="http://schemas.microsoft.com/office/drawing/2014/main" val="1736969780"/>
                    </a:ext>
                  </a:extLst>
                </a:gridCol>
                <a:gridCol w="748923">
                  <a:extLst>
                    <a:ext uri="{9D8B030D-6E8A-4147-A177-3AD203B41FA5}">
                      <a16:colId xmlns:a16="http://schemas.microsoft.com/office/drawing/2014/main" val="1873893630"/>
                    </a:ext>
                  </a:extLst>
                </a:gridCol>
                <a:gridCol w="749827">
                  <a:extLst>
                    <a:ext uri="{9D8B030D-6E8A-4147-A177-3AD203B41FA5}">
                      <a16:colId xmlns:a16="http://schemas.microsoft.com/office/drawing/2014/main" val="689241699"/>
                    </a:ext>
                  </a:extLst>
                </a:gridCol>
                <a:gridCol w="749827">
                  <a:extLst>
                    <a:ext uri="{9D8B030D-6E8A-4147-A177-3AD203B41FA5}">
                      <a16:colId xmlns:a16="http://schemas.microsoft.com/office/drawing/2014/main" val="1520451527"/>
                    </a:ext>
                  </a:extLst>
                </a:gridCol>
                <a:gridCol w="749827">
                  <a:extLst>
                    <a:ext uri="{9D8B030D-6E8A-4147-A177-3AD203B41FA5}">
                      <a16:colId xmlns:a16="http://schemas.microsoft.com/office/drawing/2014/main" val="1028837540"/>
                    </a:ext>
                  </a:extLst>
                </a:gridCol>
                <a:gridCol w="749827">
                  <a:extLst>
                    <a:ext uri="{9D8B030D-6E8A-4147-A177-3AD203B41FA5}">
                      <a16:colId xmlns:a16="http://schemas.microsoft.com/office/drawing/2014/main" val="92411259"/>
                    </a:ext>
                  </a:extLst>
                </a:gridCol>
                <a:gridCol w="749827">
                  <a:extLst>
                    <a:ext uri="{9D8B030D-6E8A-4147-A177-3AD203B41FA5}">
                      <a16:colId xmlns:a16="http://schemas.microsoft.com/office/drawing/2014/main" val="2736385833"/>
                    </a:ext>
                  </a:extLst>
                </a:gridCol>
                <a:gridCol w="846608">
                  <a:extLst>
                    <a:ext uri="{9D8B030D-6E8A-4147-A177-3AD203B41FA5}">
                      <a16:colId xmlns:a16="http://schemas.microsoft.com/office/drawing/2014/main" val="4018254666"/>
                    </a:ext>
                  </a:extLst>
                </a:gridCol>
              </a:tblGrid>
              <a:tr h="4111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标签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</a:rPr>
                        <a:t>总</a:t>
                      </a:r>
                      <a:r>
                        <a:rPr lang="zh-CN" sz="1600" kern="100" dirty="0" smtClean="0">
                          <a:effectLst/>
                        </a:rPr>
                        <a:t>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准确度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2646350"/>
                  </a:ext>
                </a:extLst>
              </a:tr>
              <a:tr h="4111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0.9612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8667667"/>
                  </a:ext>
                </a:extLst>
              </a:tr>
              <a:tr h="4111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0.9776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2708974"/>
                  </a:ext>
                </a:extLst>
              </a:tr>
              <a:tr h="4111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0.9600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086367"/>
                  </a:ext>
                </a:extLst>
              </a:tr>
              <a:tr h="4111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0.9776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1810696"/>
                  </a:ext>
                </a:extLst>
              </a:tr>
              <a:tr h="4111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0.9612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2531193"/>
                  </a:ext>
                </a:extLst>
              </a:tr>
              <a:tr h="4111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52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797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0.9376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8139030"/>
                  </a:ext>
                </a:extLst>
              </a:tr>
              <a:tr h="4111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822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0.9671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855683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48967071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9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87753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92204" y="286847"/>
            <a:ext cx="2823" cy="185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84225" y="170432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探索分类精度与训练层数关系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03895" y="1380142"/>
            <a:ext cx="526311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由表中数据可知，随着训练层数的增加，棉花分类准确率呈上升增长趋势，随后准确率开始出现下降，说明逐渐增加训练层数并不能保证分类准确率直线上升，本实验将在准确率最高的训练层数附近，即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8-13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层之间，继续寻找训练该模型最合适的训练层数。</a:t>
            </a:r>
            <a:endParaRPr lang="zh-CN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32064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69149" y="16321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寻找最优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瓶颈层</a:t>
            </a:r>
          </a:p>
        </p:txBody>
      </p:sp>
      <p:sp>
        <p:nvSpPr>
          <p:cNvPr id="5" name="矩形 4"/>
          <p:cNvSpPr/>
          <p:nvPr/>
        </p:nvSpPr>
        <p:spPr>
          <a:xfrm>
            <a:off x="1166402" y="624114"/>
            <a:ext cx="6669408" cy="460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dirty="0" smtClean="0"/>
              <a:t>重</a:t>
            </a:r>
            <a:r>
              <a:rPr lang="zh-CN" altLang="zh-CN" b="1" dirty="0"/>
              <a:t>训练</a:t>
            </a:r>
            <a:r>
              <a:rPr lang="en-US" altLang="zh-CN" b="1" dirty="0"/>
              <a:t>9-13</a:t>
            </a:r>
            <a:r>
              <a:rPr lang="zh-CN" altLang="zh-CN" b="1" dirty="0"/>
              <a:t>卷积层、</a:t>
            </a:r>
            <a:r>
              <a:rPr lang="en-US" altLang="zh-CN" b="1" dirty="0"/>
              <a:t>logits</a:t>
            </a:r>
            <a:r>
              <a:rPr lang="zh-CN" altLang="zh-CN" b="1" dirty="0"/>
              <a:t>层分类结果（测试集准确率</a:t>
            </a:r>
            <a:r>
              <a:rPr lang="en-US" altLang="zh-CN" b="1" dirty="0"/>
              <a:t>96.33%</a:t>
            </a:r>
            <a:r>
              <a:rPr lang="zh-CN" altLang="zh-CN" b="1" dirty="0"/>
              <a:t>）</a:t>
            </a:r>
            <a:endParaRPr lang="zh-CN" altLang="zh-CN" sz="12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784961"/>
              </p:ext>
            </p:extLst>
          </p:nvPr>
        </p:nvGraphicFramePr>
        <p:xfrm>
          <a:off x="646881" y="1175727"/>
          <a:ext cx="7639868" cy="36705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3441">
                  <a:extLst>
                    <a:ext uri="{9D8B030D-6E8A-4147-A177-3AD203B41FA5}">
                      <a16:colId xmlns:a16="http://schemas.microsoft.com/office/drawing/2014/main" val="2127695359"/>
                    </a:ext>
                  </a:extLst>
                </a:gridCol>
                <a:gridCol w="746152">
                  <a:extLst>
                    <a:ext uri="{9D8B030D-6E8A-4147-A177-3AD203B41FA5}">
                      <a16:colId xmlns:a16="http://schemas.microsoft.com/office/drawing/2014/main" val="1661116154"/>
                    </a:ext>
                  </a:extLst>
                </a:gridCol>
                <a:gridCol w="753432">
                  <a:extLst>
                    <a:ext uri="{9D8B030D-6E8A-4147-A177-3AD203B41FA5}">
                      <a16:colId xmlns:a16="http://schemas.microsoft.com/office/drawing/2014/main" val="150852185"/>
                    </a:ext>
                  </a:extLst>
                </a:gridCol>
                <a:gridCol w="753432">
                  <a:extLst>
                    <a:ext uri="{9D8B030D-6E8A-4147-A177-3AD203B41FA5}">
                      <a16:colId xmlns:a16="http://schemas.microsoft.com/office/drawing/2014/main" val="4213524611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3357886173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1965738932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3818423093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233226292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2753299532"/>
                    </a:ext>
                  </a:extLst>
                </a:gridCol>
                <a:gridCol w="851706">
                  <a:extLst>
                    <a:ext uri="{9D8B030D-6E8A-4147-A177-3AD203B41FA5}">
                      <a16:colId xmlns:a16="http://schemas.microsoft.com/office/drawing/2014/main" val="1842067847"/>
                    </a:ext>
                  </a:extLst>
                </a:gridCol>
              </a:tblGrid>
              <a:tr h="4588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标签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</a:rPr>
                        <a:t>总</a:t>
                      </a:r>
                      <a:r>
                        <a:rPr lang="zh-CN" sz="1600" kern="100" dirty="0" smtClean="0">
                          <a:effectLst/>
                        </a:rPr>
                        <a:t>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准确度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7456"/>
                  </a:ext>
                </a:extLst>
              </a:tr>
              <a:tr h="4588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807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0.9494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051901"/>
                  </a:ext>
                </a:extLst>
              </a:tr>
              <a:tr h="4588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0.9965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4854006"/>
                  </a:ext>
                </a:extLst>
              </a:tr>
              <a:tr h="4588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805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0.9471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3895870"/>
                  </a:ext>
                </a:extLst>
              </a:tr>
              <a:tr h="4588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0.9565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5755450"/>
                  </a:ext>
                </a:extLst>
              </a:tr>
              <a:tr h="4588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0.9777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1379575"/>
                  </a:ext>
                </a:extLst>
              </a:tr>
              <a:tr h="4588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0.9824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5941773"/>
                  </a:ext>
                </a:extLst>
              </a:tr>
              <a:tr h="4588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0.9835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867452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7479451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69149" y="16609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寻找最优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瓶颈层</a:t>
            </a:r>
          </a:p>
        </p:txBody>
      </p:sp>
      <p:sp>
        <p:nvSpPr>
          <p:cNvPr id="5" name="矩形 4"/>
          <p:cNvSpPr/>
          <p:nvPr/>
        </p:nvSpPr>
        <p:spPr>
          <a:xfrm>
            <a:off x="1092105" y="704142"/>
            <a:ext cx="66694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dirty="0" smtClean="0"/>
              <a:t>重训练</a:t>
            </a:r>
            <a:r>
              <a:rPr lang="en-US" altLang="zh-CN" dirty="0"/>
              <a:t>10-13</a:t>
            </a:r>
            <a:r>
              <a:rPr lang="zh-CN" altLang="zh-CN" b="1" dirty="0" smtClean="0"/>
              <a:t>卷积</a:t>
            </a:r>
            <a:r>
              <a:rPr lang="zh-CN" altLang="zh-CN" b="1" dirty="0"/>
              <a:t>层、</a:t>
            </a:r>
            <a:r>
              <a:rPr lang="en-US" altLang="zh-CN" b="1" dirty="0"/>
              <a:t>logits</a:t>
            </a:r>
            <a:r>
              <a:rPr lang="zh-CN" altLang="zh-CN" b="1" dirty="0"/>
              <a:t>层分类结果（测试集准确率</a:t>
            </a:r>
            <a:r>
              <a:rPr lang="en-US" altLang="zh-CN" b="1" dirty="0" smtClean="0"/>
              <a:t>98.33</a:t>
            </a:r>
            <a:r>
              <a:rPr lang="en-US" altLang="zh-CN" b="1" dirty="0"/>
              <a:t>%</a:t>
            </a:r>
            <a:r>
              <a:rPr lang="zh-CN" altLang="zh-CN" b="1" dirty="0"/>
              <a:t>）</a:t>
            </a:r>
            <a:endParaRPr lang="zh-CN" altLang="zh-CN" sz="12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278451"/>
              </p:ext>
            </p:extLst>
          </p:nvPr>
        </p:nvGraphicFramePr>
        <p:xfrm>
          <a:off x="646878" y="1248225"/>
          <a:ext cx="7559862" cy="35866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5446">
                  <a:extLst>
                    <a:ext uri="{9D8B030D-6E8A-4147-A177-3AD203B41FA5}">
                      <a16:colId xmlns:a16="http://schemas.microsoft.com/office/drawing/2014/main" val="3638710029"/>
                    </a:ext>
                  </a:extLst>
                </a:gridCol>
                <a:gridCol w="738338">
                  <a:extLst>
                    <a:ext uri="{9D8B030D-6E8A-4147-A177-3AD203B41FA5}">
                      <a16:colId xmlns:a16="http://schemas.microsoft.com/office/drawing/2014/main" val="1170115861"/>
                    </a:ext>
                  </a:extLst>
                </a:gridCol>
                <a:gridCol w="745541">
                  <a:extLst>
                    <a:ext uri="{9D8B030D-6E8A-4147-A177-3AD203B41FA5}">
                      <a16:colId xmlns:a16="http://schemas.microsoft.com/office/drawing/2014/main" val="753578088"/>
                    </a:ext>
                  </a:extLst>
                </a:gridCol>
                <a:gridCol w="745541">
                  <a:extLst>
                    <a:ext uri="{9D8B030D-6E8A-4147-A177-3AD203B41FA5}">
                      <a16:colId xmlns:a16="http://schemas.microsoft.com/office/drawing/2014/main" val="489914236"/>
                    </a:ext>
                  </a:extLst>
                </a:gridCol>
                <a:gridCol w="746442">
                  <a:extLst>
                    <a:ext uri="{9D8B030D-6E8A-4147-A177-3AD203B41FA5}">
                      <a16:colId xmlns:a16="http://schemas.microsoft.com/office/drawing/2014/main" val="419865175"/>
                    </a:ext>
                  </a:extLst>
                </a:gridCol>
                <a:gridCol w="746442">
                  <a:extLst>
                    <a:ext uri="{9D8B030D-6E8A-4147-A177-3AD203B41FA5}">
                      <a16:colId xmlns:a16="http://schemas.microsoft.com/office/drawing/2014/main" val="1645911478"/>
                    </a:ext>
                  </a:extLst>
                </a:gridCol>
                <a:gridCol w="746442">
                  <a:extLst>
                    <a:ext uri="{9D8B030D-6E8A-4147-A177-3AD203B41FA5}">
                      <a16:colId xmlns:a16="http://schemas.microsoft.com/office/drawing/2014/main" val="2429993445"/>
                    </a:ext>
                  </a:extLst>
                </a:gridCol>
                <a:gridCol w="746442">
                  <a:extLst>
                    <a:ext uri="{9D8B030D-6E8A-4147-A177-3AD203B41FA5}">
                      <a16:colId xmlns:a16="http://schemas.microsoft.com/office/drawing/2014/main" val="3541794627"/>
                    </a:ext>
                  </a:extLst>
                </a:gridCol>
                <a:gridCol w="746442">
                  <a:extLst>
                    <a:ext uri="{9D8B030D-6E8A-4147-A177-3AD203B41FA5}">
                      <a16:colId xmlns:a16="http://schemas.microsoft.com/office/drawing/2014/main" val="460717112"/>
                    </a:ext>
                  </a:extLst>
                </a:gridCol>
                <a:gridCol w="842786">
                  <a:extLst>
                    <a:ext uri="{9D8B030D-6E8A-4147-A177-3AD203B41FA5}">
                      <a16:colId xmlns:a16="http://schemas.microsoft.com/office/drawing/2014/main" val="1439646046"/>
                    </a:ext>
                  </a:extLst>
                </a:gridCol>
              </a:tblGrid>
              <a:tr h="4483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标签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</a:rPr>
                        <a:t>总</a:t>
                      </a:r>
                      <a:r>
                        <a:rPr lang="zh-CN" sz="1600" kern="100" dirty="0" smtClean="0">
                          <a:effectLst/>
                        </a:rPr>
                        <a:t>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准确度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2169129"/>
                  </a:ext>
                </a:extLst>
              </a:tr>
              <a:tr h="4483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0.9612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5807955"/>
                  </a:ext>
                </a:extLst>
              </a:tr>
              <a:tr h="4483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0.9905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2104395"/>
                  </a:ext>
                </a:extLst>
              </a:tr>
              <a:tr h="4483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788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0.9271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0380873"/>
                  </a:ext>
                </a:extLst>
              </a:tr>
              <a:tr h="4483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0.9824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5514803"/>
                  </a:ext>
                </a:extLst>
              </a:tr>
              <a:tr h="4483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0.9894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0362861"/>
                  </a:ext>
                </a:extLst>
              </a:tr>
              <a:tr h="4483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828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0.9741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9393130"/>
                  </a:ext>
                </a:extLst>
              </a:tr>
              <a:tr h="4483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0.9824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002986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89823457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69149" y="179525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寻找最优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瓶颈层</a:t>
            </a:r>
          </a:p>
        </p:txBody>
      </p:sp>
      <p:sp>
        <p:nvSpPr>
          <p:cNvPr id="5" name="矩形 4"/>
          <p:cNvSpPr/>
          <p:nvPr/>
        </p:nvSpPr>
        <p:spPr>
          <a:xfrm>
            <a:off x="1092105" y="704142"/>
            <a:ext cx="66694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dirty="0" smtClean="0"/>
              <a:t>重训练</a:t>
            </a:r>
            <a:r>
              <a:rPr lang="en-US" altLang="zh-CN" dirty="0" smtClean="0"/>
              <a:t>12-13</a:t>
            </a:r>
            <a:r>
              <a:rPr lang="zh-CN" altLang="zh-CN" b="1" dirty="0" smtClean="0"/>
              <a:t>卷积</a:t>
            </a:r>
            <a:r>
              <a:rPr lang="zh-CN" altLang="zh-CN" b="1" dirty="0"/>
              <a:t>层、</a:t>
            </a:r>
            <a:r>
              <a:rPr lang="en-US" altLang="zh-CN" b="1" dirty="0"/>
              <a:t>logits</a:t>
            </a:r>
            <a:r>
              <a:rPr lang="zh-CN" altLang="zh-CN" b="1" dirty="0"/>
              <a:t>层分类结果（测试集准确率</a:t>
            </a:r>
            <a:r>
              <a:rPr lang="en-US" altLang="zh-CN" b="1" dirty="0" smtClean="0"/>
              <a:t>96.67%</a:t>
            </a:r>
            <a:r>
              <a:rPr lang="zh-CN" altLang="zh-CN" b="1" dirty="0"/>
              <a:t>）</a:t>
            </a:r>
            <a:endParaRPr lang="zh-CN" altLang="zh-CN" sz="12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563092"/>
              </p:ext>
            </p:extLst>
          </p:nvPr>
        </p:nvGraphicFramePr>
        <p:xfrm>
          <a:off x="515260" y="1248233"/>
          <a:ext cx="7634330" cy="34952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2887">
                  <a:extLst>
                    <a:ext uri="{9D8B030D-6E8A-4147-A177-3AD203B41FA5}">
                      <a16:colId xmlns:a16="http://schemas.microsoft.com/office/drawing/2014/main" val="3954609822"/>
                    </a:ext>
                  </a:extLst>
                </a:gridCol>
                <a:gridCol w="745611">
                  <a:extLst>
                    <a:ext uri="{9D8B030D-6E8A-4147-A177-3AD203B41FA5}">
                      <a16:colId xmlns:a16="http://schemas.microsoft.com/office/drawing/2014/main" val="1299832096"/>
                    </a:ext>
                  </a:extLst>
                </a:gridCol>
                <a:gridCol w="752885">
                  <a:extLst>
                    <a:ext uri="{9D8B030D-6E8A-4147-A177-3AD203B41FA5}">
                      <a16:colId xmlns:a16="http://schemas.microsoft.com/office/drawing/2014/main" val="1073764206"/>
                    </a:ext>
                  </a:extLst>
                </a:gridCol>
                <a:gridCol w="752885">
                  <a:extLst>
                    <a:ext uri="{9D8B030D-6E8A-4147-A177-3AD203B41FA5}">
                      <a16:colId xmlns:a16="http://schemas.microsoft.com/office/drawing/2014/main" val="2741530778"/>
                    </a:ext>
                  </a:extLst>
                </a:gridCol>
                <a:gridCol w="753795">
                  <a:extLst>
                    <a:ext uri="{9D8B030D-6E8A-4147-A177-3AD203B41FA5}">
                      <a16:colId xmlns:a16="http://schemas.microsoft.com/office/drawing/2014/main" val="160332167"/>
                    </a:ext>
                  </a:extLst>
                </a:gridCol>
                <a:gridCol w="753795">
                  <a:extLst>
                    <a:ext uri="{9D8B030D-6E8A-4147-A177-3AD203B41FA5}">
                      <a16:colId xmlns:a16="http://schemas.microsoft.com/office/drawing/2014/main" val="4000168010"/>
                    </a:ext>
                  </a:extLst>
                </a:gridCol>
                <a:gridCol w="753795">
                  <a:extLst>
                    <a:ext uri="{9D8B030D-6E8A-4147-A177-3AD203B41FA5}">
                      <a16:colId xmlns:a16="http://schemas.microsoft.com/office/drawing/2014/main" val="1968791075"/>
                    </a:ext>
                  </a:extLst>
                </a:gridCol>
                <a:gridCol w="753795">
                  <a:extLst>
                    <a:ext uri="{9D8B030D-6E8A-4147-A177-3AD203B41FA5}">
                      <a16:colId xmlns:a16="http://schemas.microsoft.com/office/drawing/2014/main" val="3382858344"/>
                    </a:ext>
                  </a:extLst>
                </a:gridCol>
                <a:gridCol w="753795">
                  <a:extLst>
                    <a:ext uri="{9D8B030D-6E8A-4147-A177-3AD203B41FA5}">
                      <a16:colId xmlns:a16="http://schemas.microsoft.com/office/drawing/2014/main" val="3998862332"/>
                    </a:ext>
                  </a:extLst>
                </a:gridCol>
                <a:gridCol w="851087">
                  <a:extLst>
                    <a:ext uri="{9D8B030D-6E8A-4147-A177-3AD203B41FA5}">
                      <a16:colId xmlns:a16="http://schemas.microsoft.com/office/drawing/2014/main" val="4079713408"/>
                    </a:ext>
                  </a:extLst>
                </a:gridCol>
              </a:tblGrid>
              <a:tr h="4369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标签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</a:rPr>
                        <a:t>总</a:t>
                      </a:r>
                      <a:r>
                        <a:rPr lang="zh-CN" sz="1600" kern="100" dirty="0" smtClean="0">
                          <a:effectLst/>
                        </a:rPr>
                        <a:t>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准确度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9321004"/>
                  </a:ext>
                </a:extLst>
              </a:tr>
              <a:tr h="4369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788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0.9271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4394463"/>
                  </a:ext>
                </a:extLst>
              </a:tr>
              <a:tr h="4369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0.9847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7634730"/>
                  </a:ext>
                </a:extLst>
              </a:tr>
              <a:tr h="4369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809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0.9517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7463987"/>
                  </a:ext>
                </a:extLst>
              </a:tr>
              <a:tr h="4369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0.9600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2570592"/>
                  </a:ext>
                </a:extLst>
              </a:tr>
              <a:tr h="4369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0.9824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1023607"/>
                  </a:ext>
                </a:extLst>
              </a:tr>
              <a:tr h="4369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809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0.9518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7632528"/>
                  </a:ext>
                </a:extLst>
              </a:tr>
              <a:tr h="4369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0.9918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280710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810364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40824" y="192540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29" name="图片 2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55" y="1016493"/>
            <a:ext cx="6435089" cy="37346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9510592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TextBox 41"/>
          <p:cNvSpPr>
            <a:spLocks noChangeArrowheads="1"/>
          </p:cNvSpPr>
          <p:nvPr/>
        </p:nvSpPr>
        <p:spPr bwMode="auto">
          <a:xfrm>
            <a:off x="719075" y="1449610"/>
            <a:ext cx="2484639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战略物资一旦因贸易摩擦、资源匮乏、环境污染等原因缺乏时，将无法得到及时供给，给国家经济安全造成重要威胁。棉花作为战略物资，其品级直接决定进出口贸易价格，也因此是我国实施宏观调控的参考商品。</a:t>
            </a:r>
            <a:endParaRPr lang="en-US" altLang="zh-CN" sz="16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54" name="TextBox 43"/>
          <p:cNvSpPr>
            <a:spLocks noChangeArrowheads="1"/>
          </p:cNvSpPr>
          <p:nvPr/>
        </p:nvSpPr>
        <p:spPr bwMode="auto">
          <a:xfrm>
            <a:off x="3416300" y="838802"/>
            <a:ext cx="231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棉花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155" name="组合 2"/>
          <p:cNvGrpSpPr>
            <a:grpSpLocks/>
          </p:cNvGrpSpPr>
          <p:nvPr/>
        </p:nvGrpSpPr>
        <p:grpSpPr bwMode="auto">
          <a:xfrm>
            <a:off x="2747402" y="982810"/>
            <a:ext cx="3579812" cy="142875"/>
            <a:chOff x="0" y="0"/>
            <a:chExt cx="3580582" cy="158874"/>
          </a:xfrm>
        </p:grpSpPr>
        <p:grpSp>
          <p:nvGrpSpPr>
            <p:cNvPr id="6156" name="组合 61"/>
            <p:cNvGrpSpPr>
              <a:grpSpLocks/>
            </p:cNvGrpSpPr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6157" name="直接连接符 70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8" name="直接连接符 71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9" name="直接连接符 72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160" name="组合 62"/>
            <p:cNvGrpSpPr>
              <a:grpSpLocks/>
            </p:cNvGrpSpPr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6161" name="直接连接符 67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2" name="直接连接符 68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3" name="直接连接符 69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6299944" y="3637074"/>
            <a:ext cx="2185594" cy="122490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9" name="圆角矩形 38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题背景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53602" y="19923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棉花品级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3542106" y="3652846"/>
            <a:ext cx="2185594" cy="122490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0" name="圆角矩形 49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00572" y="3658837"/>
            <a:ext cx="2185594" cy="1224902"/>
            <a:chOff x="6059464" y="3524926"/>
            <a:chExt cx="2185594" cy="1224902"/>
          </a:xfrm>
        </p:grpSpPr>
        <p:grpSp>
          <p:nvGrpSpPr>
            <p:cNvPr id="53" name="组合 52"/>
            <p:cNvGrpSpPr/>
            <p:nvPr/>
          </p:nvGrpSpPr>
          <p:grpSpPr>
            <a:xfrm>
              <a:off x="6059464" y="3524926"/>
              <a:ext cx="2185594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圆角矩形 5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4351928" y="1330004"/>
                <a:ext cx="3742172" cy="26711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TextBox 87"/>
            <p:cNvSpPr>
              <a:spLocks noChangeArrowheads="1"/>
            </p:cNvSpPr>
            <p:nvPr/>
          </p:nvSpPr>
          <p:spPr bwMode="auto">
            <a:xfrm>
              <a:off x="6191917" y="3902869"/>
              <a:ext cx="190747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战略物资</a:t>
              </a:r>
              <a:endParaRPr lang="en-US" altLang="zh-CN" sz="3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42" name="TextBox 87"/>
          <p:cNvSpPr>
            <a:spLocks noChangeArrowheads="1"/>
          </p:cNvSpPr>
          <p:nvPr/>
        </p:nvSpPr>
        <p:spPr bwMode="auto">
          <a:xfrm>
            <a:off x="3689317" y="4019075"/>
            <a:ext cx="190747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品级鉴定</a:t>
            </a:r>
            <a:endParaRPr lang="en-US" altLang="zh-CN" sz="3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3" name="TextBox 87"/>
          <p:cNvSpPr>
            <a:spLocks noChangeArrowheads="1"/>
          </p:cNvSpPr>
          <p:nvPr/>
        </p:nvSpPr>
        <p:spPr bwMode="auto">
          <a:xfrm>
            <a:off x="6439003" y="4036780"/>
            <a:ext cx="190747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交叉</a:t>
            </a:r>
            <a:r>
              <a:rPr lang="zh-CN" altLang="en-US" sz="3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学科</a:t>
            </a:r>
            <a:endParaRPr lang="en-US" altLang="zh-CN" sz="3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9" name="TextBox 41"/>
          <p:cNvSpPr>
            <a:spLocks noChangeArrowheads="1"/>
          </p:cNvSpPr>
          <p:nvPr/>
        </p:nvSpPr>
        <p:spPr bwMode="auto">
          <a:xfrm>
            <a:off x="3416300" y="1447442"/>
            <a:ext cx="2568182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我国现阶段棉花品级鉴定主要依靠人工检验，辅助仪器检验。但人工鉴定受光照、检验人员经验等多种因素影响，给棉花品级评定造成不同程度的误差；仪器质检因检测技术不够精湛，检测精度相对较低。</a:t>
            </a:r>
            <a:endParaRPr lang="en-US" altLang="zh-CN" sz="16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" name="TextBox 41"/>
          <p:cNvSpPr>
            <a:spLocks noChangeArrowheads="1"/>
          </p:cNvSpPr>
          <p:nvPr/>
        </p:nvSpPr>
        <p:spPr bwMode="auto">
          <a:xfrm>
            <a:off x="6108650" y="1449256"/>
            <a:ext cx="2568182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交叉学科的逐渐开展为农学领域应用计算机技术奠定基础。例如通过监测分析农作物的生长状态，不断调整种植环境等条件提高收成。这些技术在现实应用中不断积累，为从图像角度研究棉花品级鉴定提供一定的参考。</a:t>
            </a:r>
            <a:endParaRPr lang="en-US" altLang="zh-CN" sz="16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457622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40888" y="1466499"/>
            <a:ext cx="1316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61912" y="2896649"/>
            <a:ext cx="110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第五部分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KSO_Shape"/>
            <p:cNvSpPr>
              <a:spLocks/>
            </p:cNvSpPr>
            <p:nvPr/>
          </p:nvSpPr>
          <p:spPr bwMode="auto">
            <a:xfrm>
              <a:off x="2568518" y="1757459"/>
              <a:ext cx="689633" cy="662048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65443" y="255301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问题难点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65443" y="299960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26686" y="2562840"/>
            <a:ext cx="163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DIFFICULTIES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26686" y="3004546"/>
            <a:ext cx="188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JOB SUMMARY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171555" y="25805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171555" y="301787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465443" y="345523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感谢语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26686" y="3446252"/>
            <a:ext cx="133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171555" y="348361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31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3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问题难点</a:t>
            </a:r>
            <a:endParaRPr lang="en-US" altLang="zh-CN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72946" y="208110"/>
            <a:ext cx="1888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DIFFICULTIES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73433" y="29156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82018" y="2960176"/>
            <a:ext cx="20409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参缺乏经验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975500" y="2920604"/>
            <a:ext cx="233910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端环境配置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4268" y="1633454"/>
            <a:ext cx="233910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数据集相似度高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34"/>
          <p:cNvSpPr/>
          <p:nvPr/>
        </p:nvSpPr>
        <p:spPr>
          <a:xfrm rot="10800000">
            <a:off x="3271788" y="1248229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 rot="5400000">
            <a:off x="3475991" y="2475297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34"/>
          <p:cNvSpPr/>
          <p:nvPr/>
        </p:nvSpPr>
        <p:spPr>
          <a:xfrm>
            <a:off x="4703672" y="2309902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 rot="16200000">
            <a:off x="4508274" y="1051285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4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23" name="TextBox 52"/>
          <p:cNvSpPr txBox="1"/>
          <p:nvPr/>
        </p:nvSpPr>
        <p:spPr>
          <a:xfrm>
            <a:off x="5883134" y="1658484"/>
            <a:ext cx="203132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数据集规模小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6317132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3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en-US" altLang="zh-CN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02287" y="21516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与不足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183754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596160" y="912944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图像层面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方便经济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具有一定的参考价值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6160" y="2571750"/>
            <a:ext cx="478207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实时检测分类结果变化</a:t>
            </a:r>
            <a:r>
              <a:rPr lang="zh-CN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较大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只适用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android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移动端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算法优化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66594" y="1262013"/>
            <a:ext cx="9845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</a:p>
        </p:txBody>
      </p:sp>
      <p:sp>
        <p:nvSpPr>
          <p:cNvPr id="31" name="矩形 30"/>
          <p:cNvSpPr/>
          <p:nvPr/>
        </p:nvSpPr>
        <p:spPr>
          <a:xfrm>
            <a:off x="1566594" y="3325802"/>
            <a:ext cx="9845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不足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081635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443719" y="872806"/>
            <a:ext cx="64367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大学生活即将结束，在此，我要感谢所有教导我的老师和陪伴我一齐成长的同学，他们在我的大学生涯给予了很大的帮助。本论文能够顺利完成，要特别感谢我的导师董军宇老师与高颖学姐，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董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老师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对该论文从选题，构思到最后定稿的各个环节给予细心指引与教导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高颖学姐对我有关毕业设计出现的疑惑进行耐心解答，使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我得以最终完成毕业论文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设计！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      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最后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，我要向百忙之中抽时间对本文进行审阅，评议和参与本人论文答辩的各位老师表示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感谢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感谢语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9586" y="213164"/>
            <a:ext cx="1533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988179" y="30208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71746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747814" y="846409"/>
            <a:ext cx="1870428" cy="187042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/>
          <p:nvPr/>
        </p:nvSpPr>
        <p:spPr>
          <a:xfrm>
            <a:off x="1021197" y="3291201"/>
            <a:ext cx="677676" cy="677676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898898" y="50768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4870435" y="2666867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339712" y="1315977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6" name="同心圆 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680939" y="3364863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32219" y="4349008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椭圆 74"/>
          <p:cNvSpPr/>
          <p:nvPr/>
        </p:nvSpPr>
        <p:spPr>
          <a:xfrm>
            <a:off x="4534785" y="105481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4549298" y="4510926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3568901" y="312346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885522" y="1556658"/>
            <a:ext cx="1630575" cy="49244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600" b="1" dirty="0" smtClean="0">
                <a:solidFill>
                  <a:srgbClr val="C00000"/>
                </a:solidFill>
                <a:latin typeface="微软雅黑" pitchFamily="34" charset="-122"/>
                <a:ea typeface="造字工房俊雅锐宋体验版常规体" pitchFamily="50" charset="-122"/>
              </a:rPr>
              <a:t>THANKS</a:t>
            </a:r>
            <a:endParaRPr lang="zh-CN" altLang="en-US" sz="2600" b="1" dirty="0">
              <a:solidFill>
                <a:srgbClr val="C00000"/>
              </a:solidFill>
              <a:latin typeface="微软雅黑" pitchFamily="34" charset="-122"/>
              <a:ea typeface="造字工房俊雅锐宋体验版常规体" pitchFamily="50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156176" y="3194025"/>
            <a:ext cx="254428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600" dirty="0" smtClean="0">
                <a:latin typeface="微软雅黑" pitchFamily="34" charset="-122"/>
                <a:ea typeface="微软雅黑" pitchFamily="34" charset="-122"/>
              </a:rPr>
              <a:t>演示完毕</a:t>
            </a:r>
            <a:endParaRPr lang="en-US" altLang="zh-CN" sz="4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4600" dirty="0" smtClean="0">
                <a:latin typeface="微软雅黑" pitchFamily="34" charset="-122"/>
                <a:ea typeface="微软雅黑" pitchFamily="34" charset="-122"/>
              </a:rPr>
              <a:t>感谢观看</a:t>
            </a:r>
            <a:endParaRPr lang="en-US" altLang="zh-CN" sz="4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816028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949" y="-90923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09430" y="19053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品级分类现状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7" name="空心弧 36"/>
          <p:cNvSpPr/>
          <p:nvPr/>
        </p:nvSpPr>
        <p:spPr>
          <a:xfrm rot="5400000">
            <a:off x="386026" y="1406854"/>
            <a:ext cx="3142978" cy="2924714"/>
          </a:xfrm>
          <a:prstGeom prst="blockArc">
            <a:avLst>
              <a:gd name="adj1" fmla="val 10897210"/>
              <a:gd name="adj2" fmla="val 6953"/>
              <a:gd name="adj3" fmla="val 12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 bwMode="auto">
          <a:xfrm>
            <a:off x="2446688" y="1320713"/>
            <a:ext cx="144145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 bwMode="auto">
          <a:xfrm>
            <a:off x="3380040" y="3498714"/>
            <a:ext cx="59348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914948" y="868462"/>
            <a:ext cx="3331295" cy="923322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美国自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1991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年便开始使用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HVI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设备进行棉花质检，后续又开发了其他设备用于检测棉纤维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4932040" y="1369458"/>
            <a:ext cx="3043238" cy="29597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endParaRPr lang="en-US" altLang="zh-CN" sz="1000" dirty="0"/>
          </a:p>
        </p:txBody>
      </p:sp>
      <p:sp>
        <p:nvSpPr>
          <p:cNvPr id="47" name="椭圆 46"/>
          <p:cNvSpPr/>
          <p:nvPr/>
        </p:nvSpPr>
        <p:spPr>
          <a:xfrm>
            <a:off x="2219513" y="1104235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3062020" y="3328621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74" name="矩形 47"/>
          <p:cNvSpPr>
            <a:spLocks noChangeArrowheads="1"/>
          </p:cNvSpPr>
          <p:nvPr/>
        </p:nvSpPr>
        <p:spPr bwMode="auto">
          <a:xfrm>
            <a:off x="4914947" y="1970078"/>
            <a:ext cx="3696703" cy="92332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 smtClean="0"/>
              <a:t>山东出入境检验检疫局使用</a:t>
            </a:r>
            <a:r>
              <a:rPr lang="zh-CN" altLang="en-US" sz="1800" b="1" dirty="0"/>
              <a:t>度量</a:t>
            </a:r>
            <a:r>
              <a:rPr lang="zh-CN" altLang="en-US" sz="1800" b="1" dirty="0" smtClean="0"/>
              <a:t>学习等技术，将</a:t>
            </a:r>
            <a:r>
              <a:rPr lang="zh-CN" altLang="en-US" sz="1800" b="1" dirty="0"/>
              <a:t>棉花图像分类的误差率</a:t>
            </a:r>
            <a:r>
              <a:rPr lang="zh-CN" altLang="en-US" sz="1800" b="1" dirty="0" smtClean="0"/>
              <a:t>减小</a:t>
            </a:r>
            <a:r>
              <a:rPr lang="en-US" altLang="zh-CN" sz="1800" b="1" dirty="0" smtClean="0"/>
              <a:t>1.32%</a:t>
            </a:r>
            <a:endParaRPr lang="en-US" altLang="zh-CN" sz="1800" b="1" dirty="0"/>
          </a:p>
        </p:txBody>
      </p:sp>
      <p:sp>
        <p:nvSpPr>
          <p:cNvPr id="80" name="矩形 47"/>
          <p:cNvSpPr>
            <a:spLocks noChangeArrowheads="1"/>
          </p:cNvSpPr>
          <p:nvPr/>
        </p:nvSpPr>
        <p:spPr bwMode="auto">
          <a:xfrm>
            <a:off x="4914948" y="3048188"/>
            <a:ext cx="3696703" cy="92332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/>
              <a:t>北京工业大学信息部</a:t>
            </a:r>
            <a:r>
              <a:rPr lang="zh-CN" altLang="en-US" sz="1800" b="1" dirty="0" smtClean="0"/>
              <a:t>使用</a:t>
            </a:r>
            <a:r>
              <a:rPr lang="en-US" altLang="zh-CN" sz="1800" b="1" dirty="0" err="1" smtClean="0"/>
              <a:t>AlexNet</a:t>
            </a:r>
            <a:r>
              <a:rPr lang="zh-CN" altLang="en-US" sz="1800" b="1" dirty="0" smtClean="0"/>
              <a:t>分类</a:t>
            </a:r>
            <a:r>
              <a:rPr lang="zh-CN" altLang="en-US" sz="1800" b="1" dirty="0"/>
              <a:t>算法学习不同时期棉花图像特征</a:t>
            </a:r>
            <a:r>
              <a:rPr lang="zh-CN" altLang="en-US" sz="1800" b="1" dirty="0" smtClean="0"/>
              <a:t>，检测</a:t>
            </a:r>
            <a:r>
              <a:rPr lang="zh-CN" altLang="en-US" sz="1800" b="1" dirty="0"/>
              <a:t>棉花发育期。</a:t>
            </a:r>
            <a:endParaRPr lang="en-US" altLang="zh-CN" sz="1800" b="1" dirty="0"/>
          </a:p>
        </p:txBody>
      </p:sp>
      <p:sp>
        <p:nvSpPr>
          <p:cNvPr id="85" name="矩形 47"/>
          <p:cNvSpPr>
            <a:spLocks noChangeArrowheads="1"/>
          </p:cNvSpPr>
          <p:nvPr/>
        </p:nvSpPr>
        <p:spPr bwMode="auto">
          <a:xfrm>
            <a:off x="4932040" y="4129255"/>
            <a:ext cx="3696702" cy="92332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/>
              <a:t>相关学者提出人工神经网络与模糊逻辑结合，使用</a:t>
            </a:r>
            <a:r>
              <a:rPr lang="en-US" altLang="zh-CN" sz="1800" b="1" dirty="0"/>
              <a:t>HVI</a:t>
            </a:r>
            <a:r>
              <a:rPr lang="zh-CN" altLang="en-US" sz="1800" b="1" dirty="0"/>
              <a:t>光纤测试训练神经模糊推理系统</a:t>
            </a:r>
            <a:endParaRPr lang="en-US" altLang="zh-CN" sz="1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92" y="2091354"/>
            <a:ext cx="2404990" cy="16834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文本框 2"/>
          <p:cNvSpPr txBox="1"/>
          <p:nvPr/>
        </p:nvSpPr>
        <p:spPr>
          <a:xfrm>
            <a:off x="3936198" y="882222"/>
            <a:ext cx="799089" cy="830997"/>
          </a:xfrm>
          <a:prstGeom prst="rect">
            <a:avLst/>
          </a:prstGeom>
          <a:solidFill>
            <a:srgbClr val="129589">
              <a:alpha val="48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/>
              <a:t>仪器检测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3936198" y="3140513"/>
            <a:ext cx="799089" cy="830997"/>
          </a:xfrm>
          <a:prstGeom prst="rect">
            <a:avLst/>
          </a:prstGeom>
          <a:solidFill>
            <a:srgbClr val="129589">
              <a:alpha val="48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/>
              <a:t>神经网络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302239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五角星 52"/>
          <p:cNvSpPr/>
          <p:nvPr/>
        </p:nvSpPr>
        <p:spPr>
          <a:xfrm>
            <a:off x="3427232" y="1547506"/>
            <a:ext cx="2165350" cy="2165350"/>
          </a:xfrm>
          <a:prstGeom prst="star5">
            <a:avLst/>
          </a:prstGeom>
          <a:noFill/>
          <a:ln w="76200"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3927177" y="2128779"/>
            <a:ext cx="1218704" cy="1218704"/>
            <a:chOff x="3962648" y="2819400"/>
            <a:chExt cx="1218704" cy="1218704"/>
          </a:xfrm>
        </p:grpSpPr>
        <p:grpSp>
          <p:nvGrpSpPr>
            <p:cNvPr id="55" name="组合 54"/>
            <p:cNvGrpSpPr/>
            <p:nvPr/>
          </p:nvGrpSpPr>
          <p:grpSpPr>
            <a:xfrm>
              <a:off x="3962648" y="2819400"/>
              <a:ext cx="1218704" cy="12187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7" name="同心圆 5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392113" y="760413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4096080" y="2903428"/>
              <a:ext cx="108234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spc="300" dirty="0" smtClean="0">
                  <a:solidFill>
                    <a:srgbClr val="C00000"/>
                  </a:solidFill>
                  <a:latin typeface="方正兰亭细黑_GBK" pitchFamily="2" charset="-122"/>
                  <a:ea typeface="方正兰亭细黑_GBK" pitchFamily="2" charset="-122"/>
                </a:rPr>
                <a:t>深度</a:t>
              </a:r>
              <a:endParaRPr lang="en-US" altLang="zh-CN" sz="3200" spc="3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endParaRPr>
            </a:p>
            <a:p>
              <a:r>
                <a:rPr lang="zh-CN" altLang="en-US" sz="3200" spc="300" dirty="0" smtClean="0">
                  <a:solidFill>
                    <a:srgbClr val="C00000"/>
                  </a:solidFill>
                  <a:latin typeface="方正兰亭细黑_GBK" pitchFamily="2" charset="-122"/>
                  <a:ea typeface="方正兰亭细黑_GBK" pitchFamily="2" charset="-122"/>
                </a:rPr>
                <a:t>学习</a:t>
              </a:r>
              <a:endParaRPr lang="zh-CN" altLang="en-US" sz="3200" spc="3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endParaRPr>
            </a:p>
          </p:txBody>
        </p:sp>
      </p:grpSp>
      <p:sp>
        <p:nvSpPr>
          <p:cNvPr id="59" name="椭圆 58"/>
          <p:cNvSpPr/>
          <p:nvPr/>
        </p:nvSpPr>
        <p:spPr>
          <a:xfrm>
            <a:off x="2924485" y="2027992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154838" y="1031042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5399437" y="2027992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4907843" y="3471060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414486" y="3458360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4907843" y="69148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解决了传统机器学习的</a:t>
            </a:r>
            <a:endParaRPr lang="en-US" altLang="zh-CN" sz="2400" dirty="0" smtClean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特征提取的瓶颈问题</a:t>
            </a:r>
            <a:endParaRPr lang="zh-CN" altLang="en-US" sz="2400" dirty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138950" y="218614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应用领域广泛</a:t>
            </a:r>
            <a:endParaRPr lang="zh-CN" altLang="en-US" sz="2400" dirty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55988" y="2128779"/>
            <a:ext cx="2143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代表</a:t>
            </a:r>
            <a:r>
              <a:rPr lang="zh-CN" altLang="en-US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算法</a:t>
            </a:r>
            <a:r>
              <a:rPr lang="en-US" altLang="zh-CN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CNN</a:t>
            </a:r>
          </a:p>
          <a:p>
            <a:r>
              <a:rPr lang="zh-CN" altLang="en-US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成就突出</a:t>
            </a:r>
            <a:endParaRPr lang="zh-CN" altLang="en-US" sz="2400" dirty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498095" y="4425167"/>
            <a:ext cx="5949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学习</a:t>
            </a:r>
            <a:r>
              <a:rPr lang="zh-CN" altLang="en-US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工具众多，</a:t>
            </a:r>
            <a:r>
              <a:rPr lang="en-US" altLang="zh-CN" sz="2400" dirty="0" err="1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TensorFlow</a:t>
            </a:r>
            <a:r>
              <a:rPr lang="zh-CN" altLang="en-US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活跃度非常高</a:t>
            </a:r>
            <a:endParaRPr lang="zh-CN" altLang="en-US" sz="2400" dirty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29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6"/>
          <p:cNvSpPr txBox="1"/>
          <p:nvPr/>
        </p:nvSpPr>
        <p:spPr>
          <a:xfrm>
            <a:off x="2394230" y="2103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技术保障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107984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94347" y="1873428"/>
            <a:ext cx="1423450" cy="142345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16403" y="2407528"/>
            <a:ext cx="1223538" cy="368530"/>
            <a:chOff x="3838575" y="2712368"/>
            <a:chExt cx="1604974" cy="36853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3838575" y="2892218"/>
              <a:ext cx="593181" cy="0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4952634" y="2911353"/>
              <a:ext cx="490915" cy="0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4405565" y="2712368"/>
              <a:ext cx="186017" cy="189461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4807526" y="2899283"/>
              <a:ext cx="171299" cy="174470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 flipV="1">
              <a:off x="4543202" y="2717130"/>
              <a:ext cx="316707" cy="363768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2330200" y="1253351"/>
            <a:ext cx="2846358" cy="284635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187755" y="991410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72035" y="2388520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07" y="743844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982700" y="3632047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47000" y="2190808"/>
            <a:ext cx="718145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</a:t>
            </a:r>
            <a:endParaRPr lang="en-US" altLang="zh-CN" sz="2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过程</a:t>
            </a:r>
            <a:endParaRPr lang="zh-CN" altLang="en-US" sz="2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29254" y="695260"/>
            <a:ext cx="404679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搭建环境，参考深度学习、</a:t>
            </a:r>
            <a:r>
              <a:rPr lang="en-US" altLang="zh-CN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tensorflow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框架相关教程及文献资料，调试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简单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代码，熟悉使用</a:t>
            </a:r>
            <a:r>
              <a:rPr lang="en-US" altLang="zh-CN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tensorflow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tf</a:t>
            </a:r>
            <a:r>
              <a: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-slim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进行模型训练的工作流程，在实践中掌握该实验的基本理论知识。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84732" y="1601194"/>
            <a:ext cx="1752111" cy="21605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   本实验的目的是通过迁移学习，训练棉花分类模型，构建移动端棉花图像自动分级系统。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2330200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9"/>
          <p:cNvSpPr txBox="1"/>
          <p:nvPr/>
        </p:nvSpPr>
        <p:spPr>
          <a:xfrm>
            <a:off x="2386968" y="218322"/>
            <a:ext cx="2824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PROCESS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21"/>
          <p:cNvSpPr txBox="1"/>
          <p:nvPr/>
        </p:nvSpPr>
        <p:spPr>
          <a:xfrm>
            <a:off x="5504643" y="2328473"/>
            <a:ext cx="347140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理解官方训练</a:t>
            </a:r>
            <a:r>
              <a:rPr lang="en-US" altLang="zh-CN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mobileNet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模型实现</a:t>
            </a:r>
            <a:r>
              <a: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flower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分类器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，调试官方</a:t>
            </a:r>
            <a:r>
              <a: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，熟悉原始图像处理、模型参数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配置过程，并将模型成功部署在移动端，掌握实验整体流程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21"/>
          <p:cNvSpPr txBox="1"/>
          <p:nvPr/>
        </p:nvSpPr>
        <p:spPr>
          <a:xfrm>
            <a:off x="4716826" y="3961686"/>
            <a:ext cx="364340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处理棉花原始图像，输入模型进行训练模型训练，对比分析不同实验条件下的模型分类精度，进行移动端的部署配置。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1119766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77378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61912" y="2896649"/>
            <a:ext cx="12459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第二部分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KSO_Shape"/>
            <p:cNvSpPr>
              <a:spLocks/>
            </p:cNvSpPr>
            <p:nvPr/>
          </p:nvSpPr>
          <p:spPr bwMode="auto">
            <a:xfrm>
              <a:off x="2569626" y="1834674"/>
              <a:ext cx="687417" cy="58544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463167" y="25474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卷积池化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40511" y="2547451"/>
            <a:ext cx="299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CONVOLUTION POOL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098923" y="261501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7"/>
          <p:cNvSpPr txBox="1"/>
          <p:nvPr/>
        </p:nvSpPr>
        <p:spPr>
          <a:xfrm>
            <a:off x="4463167" y="2929000"/>
            <a:ext cx="1561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124243" y="301537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19"/>
          <p:cNvSpPr txBox="1"/>
          <p:nvPr/>
        </p:nvSpPr>
        <p:spPr>
          <a:xfrm>
            <a:off x="6024813" y="2929000"/>
            <a:ext cx="1561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302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卷积池化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40824" y="19774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7" y="731260"/>
            <a:ext cx="4613924" cy="404430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95148" y="683205"/>
            <a:ext cx="298430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局部感知视野，相邻的像素联系紧密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共享卷积核，大大缩小了参数规模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多卷积核提取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了不同层次的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特征，例如颜色特征、纹理特征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086536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2335</Words>
  <Application>Microsoft Office PowerPoint</Application>
  <PresentationFormat>全屏显示(16:9)</PresentationFormat>
  <Paragraphs>1057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5" baseType="lpstr">
      <vt:lpstr>Times New Roman</vt:lpstr>
      <vt:lpstr>Calibri</vt:lpstr>
      <vt:lpstr>Watford DB</vt:lpstr>
      <vt:lpstr>造字工房劲黑（非商用）常规体</vt:lpstr>
      <vt:lpstr>方正兰亭细黑_GBK</vt:lpstr>
      <vt:lpstr>造字工房俊雅锐宋体验版常规体</vt:lpstr>
      <vt:lpstr>宋体</vt:lpstr>
      <vt:lpstr>等线 Light</vt:lpstr>
      <vt:lpstr>Arial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1111111111</dc:title>
  <dc:creator>User</dc:creator>
  <cp:lastModifiedBy>张雪冰</cp:lastModifiedBy>
  <cp:revision>137</cp:revision>
  <dcterms:created xsi:type="dcterms:W3CDTF">2015-01-23T04:02:45Z</dcterms:created>
  <dcterms:modified xsi:type="dcterms:W3CDTF">2019-06-03T02:14:36Z</dcterms:modified>
</cp:coreProperties>
</file>